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2"/>
  </p:notesMasterIdLst>
  <p:handoutMasterIdLst>
    <p:handoutMasterId r:id="rId53"/>
  </p:handoutMasterIdLst>
  <p:sldIdLst>
    <p:sldId id="256" r:id="rId2"/>
    <p:sldId id="263" r:id="rId3"/>
    <p:sldId id="264" r:id="rId4"/>
    <p:sldId id="257" r:id="rId5"/>
    <p:sldId id="260" r:id="rId6"/>
    <p:sldId id="318" r:id="rId7"/>
    <p:sldId id="262" r:id="rId8"/>
    <p:sldId id="319" r:id="rId9"/>
    <p:sldId id="265" r:id="rId10"/>
    <p:sldId id="261" r:id="rId11"/>
    <p:sldId id="266" r:id="rId12"/>
    <p:sldId id="267" r:id="rId13"/>
    <p:sldId id="312" r:id="rId14"/>
    <p:sldId id="268" r:id="rId15"/>
    <p:sldId id="317" r:id="rId16"/>
    <p:sldId id="269" r:id="rId17"/>
    <p:sldId id="270" r:id="rId18"/>
    <p:sldId id="271" r:id="rId19"/>
    <p:sldId id="313" r:id="rId20"/>
    <p:sldId id="272" r:id="rId21"/>
    <p:sldId id="273" r:id="rId22"/>
    <p:sldId id="274" r:id="rId23"/>
    <p:sldId id="275" r:id="rId24"/>
    <p:sldId id="277" r:id="rId25"/>
    <p:sldId id="278" r:id="rId26"/>
    <p:sldId id="276" r:id="rId27"/>
    <p:sldId id="279" r:id="rId28"/>
    <p:sldId id="314" r:id="rId29"/>
    <p:sldId id="280" r:id="rId30"/>
    <p:sldId id="281" r:id="rId31"/>
    <p:sldId id="283" r:id="rId32"/>
    <p:sldId id="284" r:id="rId33"/>
    <p:sldId id="286" r:id="rId34"/>
    <p:sldId id="287" r:id="rId35"/>
    <p:sldId id="315" r:id="rId36"/>
    <p:sldId id="288" r:id="rId37"/>
    <p:sldId id="300" r:id="rId38"/>
    <p:sldId id="290" r:id="rId39"/>
    <p:sldId id="293" r:id="rId40"/>
    <p:sldId id="294" r:id="rId41"/>
    <p:sldId id="295" r:id="rId42"/>
    <p:sldId id="316" r:id="rId43"/>
    <p:sldId id="310" r:id="rId44"/>
    <p:sldId id="311" r:id="rId45"/>
    <p:sldId id="305" r:id="rId46"/>
    <p:sldId id="306" r:id="rId47"/>
    <p:sldId id="307" r:id="rId48"/>
    <p:sldId id="308" r:id="rId49"/>
    <p:sldId id="309" r:id="rId50"/>
    <p:sldId id="303" r:id="rId51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E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5244" autoAdjust="0"/>
  </p:normalViewPr>
  <p:slideViewPr>
    <p:cSldViewPr snapToGrid="0">
      <p:cViewPr varScale="1">
        <p:scale>
          <a:sx n="82" d="100"/>
          <a:sy n="82" d="100"/>
        </p:scale>
        <p:origin x="629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58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7364" y="608007"/>
            <a:ext cx="9647975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1536" y="5451232"/>
            <a:ext cx="8252777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525"/>
            <a:ext cx="1145116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8031" y="5733256"/>
            <a:ext cx="14153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228600"/>
            <a:ext cx="9652000" cy="727364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5600" y="1155469"/>
            <a:ext cx="9956800" cy="5237018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sz="1800">
                <a:solidFill>
                  <a:schemeClr val="bg2">
                    <a:lumMod val="1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1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1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600" y="4484080"/>
            <a:ext cx="9652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25600" y="3352800"/>
            <a:ext cx="9652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621536" y="1325880"/>
            <a:ext cx="4974336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803136" y="1325880"/>
            <a:ext cx="4974336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600" y="1335024"/>
            <a:ext cx="49784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07201" y="1335024"/>
            <a:ext cx="4980356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621536" y="1874520"/>
            <a:ext cx="4974336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803136" y="1874519"/>
            <a:ext cx="4974336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1" y="395287"/>
            <a:ext cx="4011084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1" y="1557338"/>
            <a:ext cx="4011084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1219200" y="381000"/>
            <a:ext cx="6400800" cy="594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4624754"/>
            <a:ext cx="73152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5300" y="381000"/>
            <a:ext cx="78232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5600" y="5029200"/>
            <a:ext cx="53848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1176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25600" y="0"/>
            <a:ext cx="9652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600" y="1447800"/>
            <a:ext cx="99568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15200" y="6553200"/>
            <a:ext cx="3914773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82400" y="6477001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44801" y="6553200"/>
            <a:ext cx="350129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1/14/2018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04776"/>
            <a:ext cx="849611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1" y="815271"/>
            <a:ext cx="99059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957" y="5228777"/>
            <a:ext cx="1116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0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sz="1800" b="1" i="0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sz="1800" b="1" i="0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sz="1800" b="1" i="0" dirty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1129195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5515" y="1313795"/>
            <a:ext cx="11183815" cy="2017985"/>
          </a:xfrm>
        </p:spPr>
        <p:txBody>
          <a:bodyPr>
            <a:noAutofit/>
          </a:bodyPr>
          <a:lstStyle/>
          <a:p>
            <a:pPr algn="ctr"/>
            <a:br>
              <a:rPr lang="en-US" sz="4400" dirty="0"/>
            </a:br>
            <a:br>
              <a:rPr lang="en-US" sz="4400" dirty="0"/>
            </a:br>
            <a:r>
              <a:rPr lang="en-US" sz="4400" dirty="0"/>
              <a:t>Integrated Circuits Components Design</a:t>
            </a:r>
            <a:br>
              <a:rPr lang="en-US" sz="4400" dirty="0"/>
            </a:br>
            <a:r>
              <a:rPr lang="en-US" sz="4400" dirty="0"/>
              <a:t>for Ultra-Low Power </a:t>
            </a:r>
            <a:br>
              <a:rPr lang="en-US" sz="4400" dirty="0"/>
            </a:br>
            <a:r>
              <a:rPr lang="en-US" sz="4400" dirty="0"/>
              <a:t>Internet-of-Things Applications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38938" y="3832640"/>
            <a:ext cx="6189583" cy="949569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4000" b="1" dirty="0" err="1"/>
              <a:t>Ningxi</a:t>
            </a:r>
            <a:r>
              <a:rPr lang="en-US" sz="4000" b="1" dirty="0"/>
              <a:t> Liu</a:t>
            </a:r>
          </a:p>
          <a:p>
            <a:pPr algn="ctr"/>
            <a:r>
              <a:rPr lang="en-US" sz="4000" b="1" dirty="0"/>
              <a:t>PhD Dissertation Proposal</a:t>
            </a: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47273-FBC6-4E92-98EF-C195EA1F2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Challenges: Subthreshold SRAM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E02D6-C561-4290-AED1-90C09724A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Power gating causes data loss.</a:t>
            </a:r>
          </a:p>
          <a:p>
            <a:r>
              <a:rPr lang="en-US" dirty="0"/>
              <a:t>Lower the V</a:t>
            </a:r>
            <a:r>
              <a:rPr lang="en-US" baseline="-25000" dirty="0"/>
              <a:t>MIN</a:t>
            </a:r>
            <a:r>
              <a:rPr lang="en-US" dirty="0"/>
              <a:t> reduces the standby leakage power.</a:t>
            </a:r>
          </a:p>
          <a:p>
            <a:r>
              <a:rPr lang="en-US" dirty="0"/>
              <a:t>In subthreshold, SRAM faces read and write stability issues.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14DA66-2290-4AD5-8CA1-CE9369A71A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7C444F3-F384-48AC-BE44-CE407FCEC80F}"/>
                  </a:ext>
                </a:extLst>
              </p:cNvPr>
              <p:cNvSpPr txBox="1"/>
              <p:nvPr/>
            </p:nvSpPr>
            <p:spPr>
              <a:xfrm>
                <a:off x="2754243" y="2862114"/>
                <a:ext cx="6885829" cy="566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𝑎𝑣𝑔</m:t>
                          </m:r>
                        </m:sub>
                      </m:sSub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</m:sup>
                      </m:sSup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𝑙𝑒𝑎𝑘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7C444F3-F384-48AC-BE44-CE407FCEC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243" y="2862114"/>
                <a:ext cx="6885829" cy="566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A02682E0-DBD8-4539-88DD-6F2BDC570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600" y="3665055"/>
            <a:ext cx="4499853" cy="31142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063CA2-81C9-4D0F-A2BD-55A63A7BF1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3658" y="3685705"/>
            <a:ext cx="4431192" cy="307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8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B0044-BCA5-4C35-9CB5-3BDD669E0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599" y="228600"/>
            <a:ext cx="9956799" cy="727364"/>
          </a:xfrm>
        </p:spPr>
        <p:txBody>
          <a:bodyPr>
            <a:noAutofit/>
          </a:bodyPr>
          <a:lstStyle/>
          <a:p>
            <a:r>
              <a:rPr lang="en-US" sz="3200" dirty="0"/>
              <a:t>Approach 1: Lower the SRAM V</a:t>
            </a:r>
            <a:r>
              <a:rPr lang="en-US" sz="3200" baseline="-25000" dirty="0"/>
              <a:t>MIN</a:t>
            </a:r>
            <a:r>
              <a:rPr lang="en-US" sz="3200" dirty="0"/>
              <a:t> with assist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909A6-7EDC-49AC-B0DF-662F2E782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C5C822-E154-472E-B870-60F8B9C451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D8804C-BF97-4BC3-B726-0E145130B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101" y="3413806"/>
            <a:ext cx="3839449" cy="25998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F1368F-D7FB-41F0-A248-6BCD8FCE1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786" y="3371550"/>
            <a:ext cx="3778847" cy="25998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A6E324-1569-4E8A-ADFF-2534BE95D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0514" y="3413806"/>
            <a:ext cx="3611486" cy="250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0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0C288-0D3B-422E-B844-03FD1A607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Approach 2: SRAM V</a:t>
            </a:r>
            <a:r>
              <a:rPr lang="en-US" sz="3200" baseline="-25000" dirty="0"/>
              <a:t>MIN</a:t>
            </a:r>
            <a:r>
              <a:rPr lang="en-US" sz="3200" dirty="0"/>
              <a:t> tracking with Canary Sensor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38232-1B2E-4F42-AF98-7DA940EEC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155469"/>
            <a:ext cx="4664129" cy="5237018"/>
          </a:xfrm>
        </p:spPr>
        <p:txBody>
          <a:bodyPr/>
          <a:lstStyle/>
          <a:p>
            <a:r>
              <a:rPr lang="en-US" dirty="0"/>
              <a:t>Canary SRAM is designed to fail before the core SRAM array fails.</a:t>
            </a:r>
          </a:p>
          <a:p>
            <a:r>
              <a:rPr lang="en-US" dirty="0"/>
              <a:t>SRAM VDD keeps decreasing until the controller detects a certain amount of canary SRAM failures.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65863-7936-430D-8494-7486736ED2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5D9EDF-1908-4005-A86D-966EA853E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311" y="1155469"/>
            <a:ext cx="4907796" cy="27677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FDF9C0-5303-4B6A-B4CE-7652D6EAC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1600" y="4079635"/>
            <a:ext cx="4968929" cy="251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005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BD4FF-5751-4629-B711-D4955AC54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28074-777F-4BE2-B511-AD6E1E4F7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to reduce the SRAM V</a:t>
            </a:r>
            <a:r>
              <a:rPr lang="en-US" baseline="-25000" dirty="0"/>
              <a:t>MIN</a:t>
            </a:r>
            <a:r>
              <a:rPr lang="en-US" dirty="0"/>
              <a:t> and power while guarantee the reliability?</a:t>
            </a:r>
          </a:p>
          <a:p>
            <a:pPr lvl="0"/>
            <a:r>
              <a:rPr lang="en-US" dirty="0"/>
              <a:t>How to reduce the guard band of SRAM VDD?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ED834B-BCFD-466B-ADD4-2D8F9C0FB9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36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32A7E-1BDC-475F-82FF-09DC15D27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1F113-961E-4672-9174-CECBB323E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155469"/>
            <a:ext cx="10380870" cy="5237018"/>
          </a:xfrm>
        </p:spPr>
        <p:txBody>
          <a:bodyPr/>
          <a:lstStyle/>
          <a:p>
            <a:r>
              <a:rPr lang="en-US" dirty="0"/>
              <a:t>SRAM V</a:t>
            </a:r>
            <a:r>
              <a:rPr lang="en-US" baseline="-25000" dirty="0"/>
              <a:t>MIN</a:t>
            </a:r>
            <a:r>
              <a:rPr lang="en-US" dirty="0"/>
              <a:t> is reduced from 0.71V to 0.38V with assist techniques and canary V</a:t>
            </a:r>
            <a:r>
              <a:rPr lang="en-US" baseline="-25000" dirty="0"/>
              <a:t>MIN</a:t>
            </a:r>
            <a:r>
              <a:rPr lang="en-US" dirty="0"/>
              <a:t> sensor.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7C6406-E85B-4F99-A182-B48C48910E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9449D0-68C6-4163-9D72-0DF231DD8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075" y="2639526"/>
            <a:ext cx="7733085" cy="340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285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32A7E-1BDC-475F-82FF-09DC15D27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1F113-961E-4672-9174-CECBB323E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155469"/>
            <a:ext cx="10380870" cy="5237018"/>
          </a:xfrm>
        </p:spPr>
        <p:txBody>
          <a:bodyPr/>
          <a:lstStyle/>
          <a:p>
            <a:r>
              <a:rPr lang="en-US" dirty="0"/>
              <a:t>SRAM leakage power is reduced by 2.8x more with assist techniques and canary VMIN sensor.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7C6406-E85B-4F99-A182-B48C48910E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3D648-AF68-446B-A7A4-EC6DFA894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990" y="2176140"/>
            <a:ext cx="5178537" cy="44532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DACBF5-0CE2-4471-9A90-52B68A544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1600" y="1932042"/>
            <a:ext cx="5540643" cy="487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336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A6D02-6BEF-4E2B-9266-AB7342DBB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9A20E-3815-40E2-94CD-570D34EAC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ULP SRAM Design and CAD Tool Development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en-US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ULP SRAM Design with Assist Techniques and Canary V</a:t>
            </a:r>
            <a:r>
              <a:rPr lang="en-US" sz="2400" baseline="-25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MIN</a:t>
            </a:r>
            <a:r>
              <a:rPr lang="en-US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Sensor</a:t>
            </a:r>
          </a:p>
          <a:p>
            <a:pPr lvl="1"/>
            <a:r>
              <a:rPr lang="en-US" sz="2400" dirty="0"/>
              <a:t>Virtual Prototyping (</a:t>
            </a:r>
            <a:r>
              <a:rPr lang="en-US" sz="2400" dirty="0" err="1"/>
              <a:t>ViPro</a:t>
            </a:r>
            <a:r>
              <a:rPr lang="en-US" sz="2400" dirty="0"/>
              <a:t>) Tool for SRAM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ULP Wake-Up Receiver (WURX) Base-band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LP and PVT Variation Stable Clock Reference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LP Ternary Content Addressable Memory (TCAM) Circuit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Impact of the proposal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B7D3E-700D-46F2-96E5-10D6454FFE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596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D263B-405B-4B35-9340-EE869ECF8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 for a SRAM Design CAD Tool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20D72-3352-4845-9AC7-249D77AFD0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z="1800" smtClean="0"/>
              <a:pPr/>
              <a:t>17</a:t>
            </a:fld>
            <a:endParaRPr lang="en-US" sz="1800"/>
          </a:p>
        </p:txBody>
      </p:sp>
      <p:pic>
        <p:nvPicPr>
          <p:cNvPr id="1026" name="Picture 2" descr="http://www.ti.com/ds_dgm/images/fbd_swrs204a.gif">
            <a:extLst>
              <a:ext uri="{FF2B5EF4-FFF2-40B4-BE49-F238E27FC236}">
                <a16:creationId xmlns:a16="http://schemas.microsoft.com/office/drawing/2014/main" id="{F200BD87-A301-47A9-B22A-C3A6C60A87F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57" y="926735"/>
            <a:ext cx="4178535" cy="558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3B7721-BF1A-444D-B9D3-5CBA5958B7FB}"/>
              </a:ext>
            </a:extLst>
          </p:cNvPr>
          <p:cNvSpPr txBox="1"/>
          <p:nvPr/>
        </p:nvSpPr>
        <p:spPr>
          <a:xfrm>
            <a:off x="1625600" y="1928341"/>
            <a:ext cx="34387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Main CPU: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8KB of SRAM for Cache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20KB of Ultralow-Leakage SRAM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Ultralow-Power Sensor Controller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2KB of Ultralow-Leakage SRAM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Radio Frequency (RF) Core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4KB SRAM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E85668-24D1-47DC-A0DE-776622AAD544}"/>
              </a:ext>
            </a:extLst>
          </p:cNvPr>
          <p:cNvSpPr txBox="1"/>
          <p:nvPr/>
        </p:nvSpPr>
        <p:spPr>
          <a:xfrm>
            <a:off x="8560904" y="6505674"/>
            <a:ext cx="3021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Ref: CC2640R2F data sheet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FB767A-292C-4CF4-9C07-E74EE893F3C3}"/>
              </a:ext>
            </a:extLst>
          </p:cNvPr>
          <p:cNvSpPr/>
          <p:nvPr/>
        </p:nvSpPr>
        <p:spPr>
          <a:xfrm>
            <a:off x="1506829" y="1371600"/>
            <a:ext cx="48590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SRAM or Cache in MCU CC26xx series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0F4545-5E5D-4AD8-AE09-D76D070D49FF}"/>
              </a:ext>
            </a:extLst>
          </p:cNvPr>
          <p:cNvSpPr/>
          <p:nvPr/>
        </p:nvSpPr>
        <p:spPr>
          <a:xfrm>
            <a:off x="1592578" y="4951013"/>
            <a:ext cx="60565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SRAM design should satisfy different specifications, such as capacity, power, speed, and area, which requires a large amount of design efforts.</a:t>
            </a:r>
          </a:p>
        </p:txBody>
      </p:sp>
    </p:spTree>
    <p:extLst>
      <p:ext uri="{BB962C8B-B14F-4D97-AF65-F5344CB8AC3E}">
        <p14:creationId xmlns:p14="http://schemas.microsoft.com/office/powerpoint/2010/main" val="2925743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37005-DD3A-493A-84B1-16F0E3AE5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532EF-20B2-443F-B47B-26EA13BA9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virtual prototyping (</a:t>
            </a:r>
            <a:r>
              <a:rPr lang="en-US" dirty="0" err="1"/>
              <a:t>ViPro</a:t>
            </a:r>
            <a:r>
              <a:rPr lang="en-US" dirty="0"/>
              <a:t>) tool for SRAM design</a:t>
            </a:r>
          </a:p>
          <a:p>
            <a:pPr lvl="1"/>
            <a:r>
              <a:rPr lang="en-US" dirty="0"/>
              <a:t>Knobs: SRAM </a:t>
            </a:r>
            <a:r>
              <a:rPr lang="en-US" dirty="0" err="1"/>
              <a:t>bitcell</a:t>
            </a:r>
            <a:r>
              <a:rPr lang="en-US" dirty="0"/>
              <a:t> sizes, </a:t>
            </a:r>
            <a:r>
              <a:rPr lang="en-US" dirty="0" err="1"/>
              <a:t>bitcell</a:t>
            </a:r>
            <a:r>
              <a:rPr lang="en-US" dirty="0"/>
              <a:t> types, number of rows, columns, subarrays, and so on.</a:t>
            </a:r>
          </a:p>
          <a:p>
            <a:pPr lvl="1"/>
            <a:r>
              <a:rPr lang="en-US" dirty="0"/>
              <a:t>Metrics: Energy per operation, delay, and leakage.</a:t>
            </a:r>
          </a:p>
          <a:p>
            <a:pPr lvl="1"/>
            <a:r>
              <a:rPr lang="en-US" dirty="0"/>
              <a:t>Methodology: Brute force the knobs, and find the optimal structure of memory based on the metrics.</a:t>
            </a:r>
          </a:p>
          <a:p>
            <a:r>
              <a:rPr lang="en-US" dirty="0"/>
              <a:t>SRAM </a:t>
            </a:r>
            <a:r>
              <a:rPr lang="en-US" dirty="0" err="1"/>
              <a:t>bitcell</a:t>
            </a:r>
            <a:r>
              <a:rPr lang="en-US" dirty="0"/>
              <a:t> auto generation tool (Proposed)</a:t>
            </a:r>
          </a:p>
          <a:p>
            <a:pPr lvl="1"/>
            <a:r>
              <a:rPr lang="en-US" dirty="0"/>
              <a:t>Knobs: SRAM </a:t>
            </a:r>
            <a:r>
              <a:rPr lang="en-US" dirty="0" err="1"/>
              <a:t>bitcell</a:t>
            </a:r>
            <a:r>
              <a:rPr lang="en-US" dirty="0"/>
              <a:t> sizes, device types</a:t>
            </a:r>
          </a:p>
          <a:p>
            <a:pPr lvl="1"/>
            <a:r>
              <a:rPr lang="en-US" dirty="0"/>
              <a:t>Metrics: SRAM </a:t>
            </a:r>
            <a:r>
              <a:rPr lang="en-US" dirty="0" err="1"/>
              <a:t>bitcell</a:t>
            </a:r>
            <a:r>
              <a:rPr lang="en-US" dirty="0"/>
              <a:t> area, leakage, static noise margin (RSNM), and so on.</a:t>
            </a:r>
          </a:p>
          <a:p>
            <a:pPr lvl="1"/>
            <a:r>
              <a:rPr lang="en-US" dirty="0"/>
              <a:t>Methodologies: </a:t>
            </a:r>
          </a:p>
          <a:p>
            <a:pPr lvl="2"/>
            <a:r>
              <a:rPr lang="en-US" dirty="0"/>
              <a:t>Step 1: Convert the specifications such as SRAM capacity, area, leakage, VDD, and speed, to the requirements on the SRAM </a:t>
            </a:r>
            <a:r>
              <a:rPr lang="en-US" dirty="0" err="1"/>
              <a:t>bitcell</a:t>
            </a:r>
            <a:r>
              <a:rPr lang="en-US" dirty="0"/>
              <a:t> metrics.</a:t>
            </a:r>
          </a:p>
          <a:p>
            <a:pPr lvl="2"/>
            <a:r>
              <a:rPr lang="en-US" dirty="0"/>
              <a:t>Step 2: Generate SRAM </a:t>
            </a:r>
            <a:r>
              <a:rPr lang="en-US" dirty="0" err="1"/>
              <a:t>bitcell</a:t>
            </a:r>
            <a:r>
              <a:rPr lang="en-US" dirty="0"/>
              <a:t> sizes that satisfy the requirements on metrics.</a:t>
            </a:r>
          </a:p>
          <a:p>
            <a:pPr lvl="2"/>
            <a:r>
              <a:rPr lang="en-US" dirty="0"/>
              <a:t>Step 3: Evaluate the SRAM </a:t>
            </a:r>
            <a:r>
              <a:rPr lang="en-US" dirty="0" err="1"/>
              <a:t>bitcell</a:t>
            </a:r>
            <a:r>
              <a:rPr lang="en-US" dirty="0"/>
              <a:t> with </a:t>
            </a:r>
            <a:r>
              <a:rPr lang="en-US" dirty="0" err="1"/>
              <a:t>ViPro</a:t>
            </a:r>
            <a:r>
              <a:rPr lang="en-US" dirty="0"/>
              <a:t> to see if it meets the specifications</a:t>
            </a:r>
          </a:p>
          <a:p>
            <a:pPr lvl="2"/>
            <a:r>
              <a:rPr lang="en-US" dirty="0"/>
              <a:t>Step 4: Generate the layout of SRAM </a:t>
            </a:r>
            <a:r>
              <a:rPr lang="en-US" dirty="0" err="1"/>
              <a:t>bitcell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A5826-DA37-4A17-951E-5DD5A80EA5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BD4FF-5751-4629-B711-D4955AC54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28074-777F-4BE2-B511-AD6E1E4F7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to convert system requirements into requirements on SRAM </a:t>
            </a:r>
            <a:r>
              <a:rPr lang="en-US" dirty="0" err="1"/>
              <a:t>bitcell</a:t>
            </a:r>
            <a:r>
              <a:rPr lang="en-US" dirty="0"/>
              <a:t> metrics.</a:t>
            </a:r>
          </a:p>
          <a:p>
            <a:pPr lvl="0"/>
            <a:r>
              <a:rPr lang="en-US" dirty="0"/>
              <a:t>How to generate an optimized SRAM macro with different assist techniques according to system requirements?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ED834B-BCFD-466B-ADD4-2D8F9C0FB9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0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D97A9-95CA-4466-9212-8B9D82FA7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to Internet-of-Things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E436B-2E96-4464-94BA-6F550A955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155469"/>
            <a:ext cx="9956800" cy="5237018"/>
          </a:xfrm>
        </p:spPr>
        <p:txBody>
          <a:bodyPr/>
          <a:lstStyle/>
          <a:p>
            <a:r>
              <a:rPr lang="en-US" dirty="0"/>
              <a:t>Low cost</a:t>
            </a:r>
          </a:p>
          <a:p>
            <a:r>
              <a:rPr lang="en-US" dirty="0"/>
              <a:t>Low power</a:t>
            </a:r>
          </a:p>
          <a:p>
            <a:r>
              <a:rPr lang="en-US" dirty="0"/>
              <a:t>Connectivity</a:t>
            </a:r>
          </a:p>
          <a:p>
            <a:r>
              <a:rPr lang="en-US" dirty="0"/>
              <a:t>Sensing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E3B395-00F9-49D8-A9D8-89660830CE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984F67-80B3-40B1-AE19-42C573779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194" y="1661020"/>
            <a:ext cx="6306976" cy="481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149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44142-6936-4F57-90AD-C0AD73E0D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EB4D0-53DB-4231-80EF-FD83037A2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ViPro</a:t>
            </a:r>
            <a:r>
              <a:rPr lang="en-US" dirty="0"/>
              <a:t> for SRAM prototyping and it supports different SRAM </a:t>
            </a:r>
            <a:r>
              <a:rPr lang="en-US" dirty="0" err="1"/>
              <a:t>bitcell</a:t>
            </a:r>
            <a:r>
              <a:rPr lang="en-US" dirty="0"/>
              <a:t> types and SRAM array structures.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4D460-F3BD-450A-8C73-DB541A77A9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7341C6-AE35-433D-939E-FDDF0031E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1918" y="2202977"/>
            <a:ext cx="5974718" cy="438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2012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A6D02-6BEF-4E2B-9266-AB7342DBB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9A20E-3815-40E2-94CD-570D34EAC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ULP SRAM Design and CAD Tool Development</a:t>
            </a:r>
          </a:p>
          <a:p>
            <a:r>
              <a:rPr lang="en-US" dirty="0"/>
              <a:t>ULP Wake-Up Receiver (WURX) Base-band Design</a:t>
            </a:r>
          </a:p>
          <a:p>
            <a:pPr lvl="1"/>
            <a:r>
              <a:rPr lang="en-US" sz="2400" dirty="0"/>
              <a:t>ULP WURX Baseband Design</a:t>
            </a:r>
          </a:p>
          <a:p>
            <a:pPr lvl="1"/>
            <a:r>
              <a:rPr lang="en-US" sz="2400" dirty="0"/>
              <a:t>Wake-up code exploration for ULP WURX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LP and PVT Variation Stable Clock Reference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LP Ternary Content Addressable Memory (TCAM) Circuit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Impact of the proposal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B7D3E-700D-46F2-96E5-10D6454FFE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6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3AB9D-2898-43CD-A3A4-A8717662F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Motivations for ULP Wake-Up Receivers (WURX)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E6FD7-278F-4982-A7F6-012DADF86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Advantages of WURX against duty cycling the main radio</a:t>
            </a:r>
          </a:p>
          <a:p>
            <a:pPr lvl="1"/>
            <a:r>
              <a:rPr lang="en-US" sz="2400" dirty="0"/>
              <a:t>Low power</a:t>
            </a:r>
          </a:p>
          <a:p>
            <a:pPr lvl="1"/>
            <a:r>
              <a:rPr lang="en-US" sz="2400" dirty="0"/>
              <a:t>Low latency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7B19A6-7E48-4F10-853E-CAF22FE8EB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FF9A30-92B2-4440-AB40-1E0CC0F92EE3}"/>
              </a:ext>
            </a:extLst>
          </p:cNvPr>
          <p:cNvPicPr/>
          <p:nvPr/>
        </p:nvPicPr>
        <p:blipFill rotWithShape="1">
          <a:blip r:embed="rId2"/>
          <a:srcRect t="5430"/>
          <a:stretch/>
        </p:blipFill>
        <p:spPr bwMode="auto">
          <a:xfrm>
            <a:off x="1937136" y="2857017"/>
            <a:ext cx="8813028" cy="32893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801FDD-04EE-45FF-8C2E-7274306E3F9D}"/>
              </a:ext>
            </a:extLst>
          </p:cNvPr>
          <p:cNvSpPr txBox="1"/>
          <p:nvPr/>
        </p:nvSpPr>
        <p:spPr>
          <a:xfrm>
            <a:off x="1335819" y="6468688"/>
            <a:ext cx="98675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Ref: </a:t>
            </a:r>
            <a:r>
              <a:rPr lang="en-US" sz="1200" i="1" dirty="0" err="1"/>
              <a:t>Piyare</a:t>
            </a:r>
            <a:r>
              <a:rPr lang="en-US" sz="1200" i="1" dirty="0"/>
              <a:t>. Ultra Low Power Wake-Up Radios: A Hardware and Networking Survey[J]. IEEE Communications Surveys &amp; Tutorials, 2017, 19(4): 2117-2157.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811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58D55-2289-4B5A-930F-B3A8B467C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Battery lifetime w/ a 1uA WURX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EA527-7085-4D4A-89F7-01E8192D5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556C0-6472-4A60-8A4E-B91B1C6FF4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9E27FA-2AFD-4F99-9633-554CD0839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899" y="1347850"/>
            <a:ext cx="6011401" cy="541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29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A9F68-0929-4F53-BA3E-7CD7184C5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 of WURX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4B659-4934-4E15-B27F-5D7C7787D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716DAD-BD83-465D-A0FF-913FA63C8E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D2ECDC-6DED-46C6-806C-13109D5E6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099" y="1204466"/>
            <a:ext cx="7600052" cy="502140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7E80049-650F-4D6D-95BD-218ED23E74DE}"/>
              </a:ext>
            </a:extLst>
          </p:cNvPr>
          <p:cNvSpPr/>
          <p:nvPr/>
        </p:nvSpPr>
        <p:spPr>
          <a:xfrm>
            <a:off x="1352163" y="6488668"/>
            <a:ext cx="105036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ea typeface="DengXian" panose="02010600030101010101" pitchFamily="2" charset="-122"/>
              </a:rPr>
              <a:t>Ref: J. Moody, “A -76dBm 7.4nW Wakeup Radio with Automatic Offset Compensation”, ISSCC, 2018 [In press]</a:t>
            </a:r>
            <a:endParaRPr lang="en-US" sz="12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66B61B-1BC0-4F41-B485-0EAEFF046197}"/>
              </a:ext>
            </a:extLst>
          </p:cNvPr>
          <p:cNvSpPr/>
          <p:nvPr/>
        </p:nvSpPr>
        <p:spPr>
          <a:xfrm>
            <a:off x="8920065" y="3573624"/>
            <a:ext cx="1409086" cy="1352939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32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286EE-91A9-4DBD-B6F8-A33ABD384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5E5B2-9CBE-49EA-B51C-2E4A13AC5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163421"/>
            <a:ext cx="9956800" cy="5237018"/>
          </a:xfrm>
        </p:spPr>
        <p:txBody>
          <a:bodyPr/>
          <a:lstStyle/>
          <a:p>
            <a:r>
              <a:rPr lang="en-US" dirty="0"/>
              <a:t>Assume the noise follows the Gaussian distribution at the output of RF front-end.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4A6EB5-85D2-42DE-A36B-C8E639F420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F0EB5B-B16E-4B83-9B40-98806CEB49C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1" r="2238"/>
          <a:stretch/>
        </p:blipFill>
        <p:spPr bwMode="auto">
          <a:xfrm>
            <a:off x="1529183" y="2144424"/>
            <a:ext cx="10149633" cy="44634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9FEC027-2A75-4905-BA49-177CE1B6197A}"/>
              </a:ext>
            </a:extLst>
          </p:cNvPr>
          <p:cNvCxnSpPr>
            <a:cxnSpLocks/>
          </p:cNvCxnSpPr>
          <p:nvPr/>
        </p:nvCxnSpPr>
        <p:spPr>
          <a:xfrm>
            <a:off x="3275045" y="4365266"/>
            <a:ext cx="160705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1E9FC5C-7CF5-4F9A-BA61-AB53D248107E}"/>
              </a:ext>
            </a:extLst>
          </p:cNvPr>
          <p:cNvSpPr txBox="1"/>
          <p:nvPr/>
        </p:nvSpPr>
        <p:spPr>
          <a:xfrm>
            <a:off x="3570135" y="3972081"/>
            <a:ext cx="1472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Signal gain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6D6BAEC-83F6-4E01-B907-71C703DD4CC0}"/>
              </a:ext>
            </a:extLst>
          </p:cNvPr>
          <p:cNvCxnSpPr/>
          <p:nvPr/>
        </p:nvCxnSpPr>
        <p:spPr>
          <a:xfrm>
            <a:off x="9156912" y="4953905"/>
            <a:ext cx="0" cy="10972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8961B86-EB20-46DD-B8F4-524236D1A39E}"/>
              </a:ext>
            </a:extLst>
          </p:cNvPr>
          <p:cNvSpPr txBox="1"/>
          <p:nvPr/>
        </p:nvSpPr>
        <p:spPr>
          <a:xfrm>
            <a:off x="8384352" y="4201785"/>
            <a:ext cx="187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Vtrip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decides the bit error rate</a:t>
            </a:r>
          </a:p>
        </p:txBody>
      </p:sp>
    </p:spTree>
    <p:extLst>
      <p:ext uri="{BB962C8B-B14F-4D97-AF65-F5344CB8AC3E}">
        <p14:creationId xmlns:p14="http://schemas.microsoft.com/office/powerpoint/2010/main" val="3378986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E122F-38B8-45D8-A29C-10C60994C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Approach: ULP WURX Baseband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C537D-1399-4C0B-B8BF-EB66D61AD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Metrics: </a:t>
            </a:r>
          </a:p>
          <a:p>
            <a:pPr lvl="1"/>
            <a:r>
              <a:rPr lang="en-US" dirty="0"/>
              <a:t>Sensitivity</a:t>
            </a:r>
          </a:p>
          <a:p>
            <a:pPr lvl="1"/>
            <a:r>
              <a:rPr lang="en-US" dirty="0"/>
              <a:t>Power</a:t>
            </a:r>
          </a:p>
          <a:p>
            <a:pPr lvl="1"/>
            <a:r>
              <a:rPr lang="en-US" dirty="0"/>
              <a:t>False wake-up rate</a:t>
            </a:r>
          </a:p>
          <a:p>
            <a:pPr lvl="1"/>
            <a:r>
              <a:rPr lang="en-US" dirty="0"/>
              <a:t>Missing detection rate</a:t>
            </a:r>
          </a:p>
          <a:p>
            <a:r>
              <a:rPr lang="en-US" dirty="0"/>
              <a:t>Knobs:</a:t>
            </a:r>
          </a:p>
          <a:p>
            <a:pPr lvl="1"/>
            <a:r>
              <a:rPr lang="en-US" dirty="0"/>
              <a:t>Comparator trip voltage.</a:t>
            </a:r>
          </a:p>
          <a:p>
            <a:pPr lvl="1"/>
            <a:r>
              <a:rPr lang="en-US" dirty="0"/>
              <a:t>Wake-up code selection.</a:t>
            </a:r>
          </a:p>
          <a:p>
            <a:pPr lvl="1"/>
            <a:r>
              <a:rPr lang="en-US" dirty="0"/>
              <a:t>Error tolerance.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CCD3DD-2EF9-4772-875B-A759D958A6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081711-9777-4B2F-979B-93B574D46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117" y="4107152"/>
            <a:ext cx="8128883" cy="236984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658E036-3A67-4253-AB86-0348F006D674}"/>
              </a:ext>
            </a:extLst>
          </p:cNvPr>
          <p:cNvSpPr/>
          <p:nvPr/>
        </p:nvSpPr>
        <p:spPr>
          <a:xfrm>
            <a:off x="1352163" y="6488668"/>
            <a:ext cx="105036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ea typeface="DengXian" panose="02010600030101010101" pitchFamily="2" charset="-122"/>
              </a:rPr>
              <a:t>Ref: J. Moody, “A -76dBm 7.4nW Wakeup Radio with Automatic Offset Compensation”, ISSCC, 2018 [In press]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6633657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B0140-371F-4AB5-BC96-4279B7DA8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Approach: Wake-up code and </a:t>
            </a:r>
            <a:r>
              <a:rPr lang="en-US" sz="3600" dirty="0" err="1"/>
              <a:t>Vtrip</a:t>
            </a:r>
            <a:r>
              <a:rPr lang="en-US" sz="3600" dirty="0"/>
              <a:t>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F93FB-77CB-4C0B-BA18-A5B709AD0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91936C-8081-4C06-950A-7F48DD9215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790012-C223-4B92-927B-B9D37EDD203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819" y="1781809"/>
            <a:ext cx="9383202" cy="43804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68213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71476-2D42-4E39-AF04-84847F95A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F0866-2B48-4D32-B021-B979FBEA5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How to choose the optimal comparator trip voltage (</a:t>
            </a:r>
            <a:r>
              <a:rPr lang="en-US" dirty="0" err="1"/>
              <a:t>Vtrip</a:t>
            </a:r>
            <a:r>
              <a:rPr lang="en-US" dirty="0"/>
              <a:t>) for a given RFFE and correlator design? How does the choice of comparator </a:t>
            </a:r>
            <a:r>
              <a:rPr lang="en-US" dirty="0" err="1"/>
              <a:t>Vtrip</a:t>
            </a:r>
            <a:r>
              <a:rPr lang="en-US" dirty="0"/>
              <a:t> changes in different design scenarios? </a:t>
            </a:r>
          </a:p>
          <a:p>
            <a:pPr lvl="0"/>
            <a:r>
              <a:rPr lang="en-US" dirty="0"/>
              <a:t>How do the choice of correlator code and error tolerance algorithm affect the WKRX’s sensitivity?</a:t>
            </a:r>
          </a:p>
          <a:p>
            <a:pPr lvl="0"/>
            <a:r>
              <a:rPr lang="en-US" dirty="0"/>
              <a:t>How to choose the optimal correlator code for a given RFFE and a targeted false wake-up probability? How does the choice of correlator code changes in different design scenarios? </a:t>
            </a:r>
          </a:p>
          <a:p>
            <a:pPr lvl="0"/>
            <a:r>
              <a:rPr lang="en-US" dirty="0"/>
              <a:t>What are the robust correlator code and error tolerance choices that are not sensitive to the comparator </a:t>
            </a:r>
            <a:r>
              <a:rPr lang="en-US" dirty="0" err="1"/>
              <a:t>Vtrip</a:t>
            </a:r>
            <a:r>
              <a:rPr lang="en-US" dirty="0"/>
              <a:t> setting? </a:t>
            </a:r>
          </a:p>
          <a:p>
            <a:pPr lvl="0"/>
            <a:r>
              <a:rPr lang="en-US" dirty="0"/>
              <a:t>What is the relation between the offset controller settings to the settled comparator </a:t>
            </a:r>
            <a:r>
              <a:rPr lang="en-US" dirty="0" err="1"/>
              <a:t>Vtrip</a:t>
            </a:r>
            <a:r>
              <a:rPr lang="en-US" dirty="0"/>
              <a:t>?</a:t>
            </a:r>
          </a:p>
          <a:p>
            <a:pPr lvl="0"/>
            <a:r>
              <a:rPr lang="en-US" dirty="0"/>
              <a:t>What is the system/network level impact of including a WURX?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64F82-D877-467A-A233-7904AB43A4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607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4EE17-8A29-4AE4-90A7-79527AFDF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Preliminary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2E5AA-E3DE-4581-AE26-F22E59A19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155469"/>
            <a:ext cx="10464800" cy="5237018"/>
          </a:xfrm>
        </p:spPr>
        <p:txBody>
          <a:bodyPr/>
          <a:lstStyle/>
          <a:p>
            <a:r>
              <a:rPr lang="en-US" dirty="0"/>
              <a:t>Impact of wake-up code selection on sensitivity.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8A32C2-B0F3-4AF5-ABCA-117FEF9B48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7F7437-C47C-4D41-BEE9-69643150E1A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349710" y="1772486"/>
            <a:ext cx="6410109" cy="508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628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F6FEE-905F-4186-87AC-892FCFCA9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C4A79-FDAA-4D90-AB2A-1A5BDD09A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low power circuit design techniques</a:t>
            </a:r>
          </a:p>
          <a:p>
            <a:pPr lvl="1"/>
            <a:r>
              <a:rPr lang="en-US" sz="2400" dirty="0"/>
              <a:t>Duty cycling</a:t>
            </a:r>
          </a:p>
          <a:p>
            <a:pPr lvl="1"/>
            <a:r>
              <a:rPr lang="en-US" sz="2400" dirty="0"/>
              <a:t>Dynamic voltage and frequency scaling (DVFS)</a:t>
            </a:r>
          </a:p>
          <a:p>
            <a:pPr lvl="1"/>
            <a:r>
              <a:rPr lang="en-US" sz="2400" dirty="0"/>
              <a:t>Power gating</a:t>
            </a:r>
          </a:p>
          <a:p>
            <a:pPr lvl="1"/>
            <a:endParaRPr lang="en-US" i="1" dirty="0">
              <a:latin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A4DA1C-36BD-4026-9EF1-623DD50090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8660D26-2322-495D-A1B1-7DB9FEB094C1}"/>
                  </a:ext>
                </a:extLst>
              </p:cNvPr>
              <p:cNvSpPr txBox="1"/>
              <p:nvPr/>
            </p:nvSpPr>
            <p:spPr>
              <a:xfrm>
                <a:off x="2754243" y="3813171"/>
                <a:ext cx="6885829" cy="566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𝑎𝑣𝑔</m:t>
                          </m:r>
                        </m:sub>
                      </m:sSub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</m:sup>
                      </m:sSup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800" i="1">
                          <a:solidFill>
                            <a:srgbClr val="E8DED8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E8DED8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𝑙𝑒𝑎𝑘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8660D26-2322-495D-A1B1-7DB9FEB09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243" y="3813171"/>
                <a:ext cx="6885829" cy="566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>
            <a:extLst>
              <a:ext uri="{FF2B5EF4-FFF2-40B4-BE49-F238E27FC236}">
                <a16:creationId xmlns:a16="http://schemas.microsoft.com/office/drawing/2014/main" id="{579AAA94-FF4E-4B31-AA5C-07B8480D4426}"/>
              </a:ext>
            </a:extLst>
          </p:cNvPr>
          <p:cNvSpPr/>
          <p:nvPr/>
        </p:nvSpPr>
        <p:spPr>
          <a:xfrm rot="5400000">
            <a:off x="5794146" y="2733423"/>
            <a:ext cx="286247" cy="2046733"/>
          </a:xfrm>
          <a:prstGeom prst="leftBrace">
            <a:avLst>
              <a:gd name="adj1" fmla="val 0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17BDBAE4-D575-4943-8233-D77D56740D25}"/>
              </a:ext>
            </a:extLst>
          </p:cNvPr>
          <p:cNvSpPr/>
          <p:nvPr/>
        </p:nvSpPr>
        <p:spPr>
          <a:xfrm rot="5400000">
            <a:off x="7828643" y="3144394"/>
            <a:ext cx="286247" cy="1224791"/>
          </a:xfrm>
          <a:prstGeom prst="leftBrace">
            <a:avLst>
              <a:gd name="adj1" fmla="val 0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3E7EF5-2529-4D93-9453-21409F891332}"/>
              </a:ext>
            </a:extLst>
          </p:cNvPr>
          <p:cNvSpPr/>
          <p:nvPr/>
        </p:nvSpPr>
        <p:spPr>
          <a:xfrm>
            <a:off x="5025331" y="3244334"/>
            <a:ext cx="1416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Active power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D83098-45EF-4906-A4E3-E580035B5785}"/>
              </a:ext>
            </a:extLst>
          </p:cNvPr>
          <p:cNvSpPr/>
          <p:nvPr/>
        </p:nvSpPr>
        <p:spPr>
          <a:xfrm>
            <a:off x="7243375" y="3244334"/>
            <a:ext cx="1596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Leakage power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90B36A-4BB8-48BC-A551-7A06579F91BE}"/>
              </a:ext>
            </a:extLst>
          </p:cNvPr>
          <p:cNvSpPr/>
          <p:nvPr/>
        </p:nvSpPr>
        <p:spPr>
          <a:xfrm>
            <a:off x="3741582" y="4708699"/>
            <a:ext cx="298504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A: Duty cycle or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activity factor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C: Equivalent capacitance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V: Supply voltage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F: Operating frequency</a:t>
            </a:r>
          </a:p>
          <a:p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I</a:t>
            </a:r>
            <a:r>
              <a:rPr lang="en-US" baseline="-25000" dirty="0" err="1">
                <a:solidFill>
                  <a:schemeClr val="bg2">
                    <a:lumMod val="10000"/>
                  </a:schemeClr>
                </a:solidFill>
              </a:rPr>
              <a:t>leak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: Leakage current</a:t>
            </a:r>
          </a:p>
        </p:txBody>
      </p:sp>
    </p:spTree>
    <p:extLst>
      <p:ext uri="{BB962C8B-B14F-4D97-AF65-F5344CB8AC3E}">
        <p14:creationId xmlns:p14="http://schemas.microsoft.com/office/powerpoint/2010/main" val="19945964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BCACA-4B5A-49E0-9A52-8B7517491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028E5-BD9C-4DCC-8D09-55AC80523B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Designed a 0.8nW WURX baseband correlator that achieves </a:t>
            </a:r>
          </a:p>
          <a:p>
            <a:pPr marL="0" indent="0">
              <a:buNone/>
            </a:pPr>
            <a:r>
              <a:rPr lang="en-US" dirty="0"/>
              <a:t>-76dBm sensitivity with 0.1% missed detection.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1BA9F-AA87-47AE-BA0F-D3159DD0A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274EBC-F3F2-4D6B-B248-D48EE2B04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051" y="2729042"/>
            <a:ext cx="9709898" cy="29734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DCB7867-2BDC-46C8-96F8-5C79F3BBCDB6}"/>
              </a:ext>
            </a:extLst>
          </p:cNvPr>
          <p:cNvSpPr/>
          <p:nvPr/>
        </p:nvSpPr>
        <p:spPr>
          <a:xfrm>
            <a:off x="1352163" y="6488668"/>
            <a:ext cx="105036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ea typeface="DengXian" panose="02010600030101010101" pitchFamily="2" charset="-122"/>
              </a:rPr>
              <a:t>Ref: J. Moody, “A -76dBm 7.4nW Wakeup Radio with Automatic Offset Compensation”, ISSCC, 2018 [In press]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3062001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A6D02-6BEF-4E2B-9266-AB7342DBB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9A20E-3815-40E2-94CD-570D34EAC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ULP SRAM Design and CAD Tool Development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ULP Wake-Up Receiver (WURX) Base-band Design</a:t>
            </a:r>
          </a:p>
          <a:p>
            <a:r>
              <a:rPr lang="en-US" dirty="0"/>
              <a:t>LP and PVT Variation Stable Clock Reference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LP Ternary Content Addressable Memory (TCAM) Circuit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Impact of the proposal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B7D3E-700D-46F2-96E5-10D6454FFE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808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E62B4-581A-4765-A14D-52D802847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 and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50AC7-4A02-4EF1-9926-A42AF47FC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155469"/>
            <a:ext cx="6397266" cy="5237018"/>
          </a:xfrm>
        </p:spPr>
        <p:txBody>
          <a:bodyPr/>
          <a:lstStyle/>
          <a:p>
            <a:r>
              <a:rPr lang="en-US" dirty="0"/>
              <a:t>Radio’s clock reference usually requires high stability around +/- 50ppm.</a:t>
            </a:r>
          </a:p>
          <a:p>
            <a:r>
              <a:rPr lang="en-US" dirty="0"/>
              <a:t>COT radio blocks use off-chip crystal oscillator as clock reference.</a:t>
            </a:r>
          </a:p>
          <a:p>
            <a:r>
              <a:rPr lang="en-US" dirty="0"/>
              <a:t>Advantages of on-chip clock reference:</a:t>
            </a:r>
          </a:p>
          <a:p>
            <a:pPr lvl="1"/>
            <a:r>
              <a:rPr lang="en-US" dirty="0"/>
              <a:t>Low cost (BoM, packaging)</a:t>
            </a:r>
          </a:p>
          <a:p>
            <a:pPr lvl="1"/>
            <a:r>
              <a:rPr lang="en-US" dirty="0"/>
              <a:t>Reduced integration effort with off-chip crystal</a:t>
            </a:r>
          </a:p>
          <a:p>
            <a:pPr lvl="1"/>
            <a:r>
              <a:rPr lang="en-US" dirty="0"/>
              <a:t>Reduced package bulkiness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00B22-E781-41B4-8AEF-685545A009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026" name="Picture 2" descr="https://media.digikey.com/Photos/Abracon%20Corporation%20Photos/ASV7%20SERIES.jpg">
            <a:extLst>
              <a:ext uri="{FF2B5EF4-FFF2-40B4-BE49-F238E27FC236}">
                <a16:creationId xmlns:a16="http://schemas.microsoft.com/office/drawing/2014/main" id="{4650B880-982E-4A6E-87FF-8410323697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3" t="11761" r="5714" b="7264"/>
          <a:stretch/>
        </p:blipFill>
        <p:spPr bwMode="auto">
          <a:xfrm>
            <a:off x="8162456" y="142877"/>
            <a:ext cx="3927944" cy="366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E024DA-93C4-4041-A7D7-78854D723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8293" y="4258957"/>
            <a:ext cx="2442789" cy="21757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5A86EB-8B71-4645-B7DC-EB9D60D6D4E6}"/>
              </a:ext>
            </a:extLst>
          </p:cNvPr>
          <p:cNvSpPr txBox="1"/>
          <p:nvPr/>
        </p:nvSpPr>
        <p:spPr>
          <a:xfrm>
            <a:off x="8746435" y="3622028"/>
            <a:ext cx="320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Crystal Oscillator: 7mm x 5mm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AFD91D-8146-402B-8F53-056880F2B140}"/>
              </a:ext>
            </a:extLst>
          </p:cNvPr>
          <p:cNvSpPr txBox="1"/>
          <p:nvPr/>
        </p:nvSpPr>
        <p:spPr>
          <a:xfrm>
            <a:off x="8746435" y="3960993"/>
            <a:ext cx="320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SoC: 3mm x 3mm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FE3DB3-67F4-4A90-B9A8-7B260827770E}"/>
              </a:ext>
            </a:extLst>
          </p:cNvPr>
          <p:cNvSpPr/>
          <p:nvPr/>
        </p:nvSpPr>
        <p:spPr>
          <a:xfrm>
            <a:off x="1216550" y="6500493"/>
            <a:ext cx="10619850" cy="27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i="1" dirty="0">
                <a:solidFill>
                  <a:srgbClr val="222222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Ref: Yahya F. A battery-less 507nW SoC with integrated platform power manager and </a:t>
            </a:r>
            <a:r>
              <a:rPr lang="en-US" sz="1200" i="1" dirty="0" err="1">
                <a:solidFill>
                  <a:srgbClr val="222222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SiP</a:t>
            </a:r>
            <a:r>
              <a:rPr lang="en-US" sz="1200" i="1" dirty="0">
                <a:solidFill>
                  <a:srgbClr val="222222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interfaces VLSI Circuits, 2017 Symposium on. IEEE, 2017</a:t>
            </a:r>
            <a:endParaRPr lang="en-US" i="1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7859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495B4-6487-49CD-A074-C44A1AFAF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332" y="63758"/>
            <a:ext cx="9281520" cy="744584"/>
          </a:xfrm>
        </p:spPr>
        <p:txBody>
          <a:bodyPr>
            <a:noAutofit/>
          </a:bodyPr>
          <a:lstStyle/>
          <a:p>
            <a:r>
              <a:rPr lang="en-US" sz="3200" dirty="0"/>
              <a:t>Challenges of on-Chip Clock Design for Radio BB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D8E547F-1271-472E-BFF8-3BF6B6B274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804251"/>
              </p:ext>
            </p:extLst>
          </p:nvPr>
        </p:nvGraphicFramePr>
        <p:xfrm>
          <a:off x="1284053" y="1200647"/>
          <a:ext cx="10036601" cy="3992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4012">
                  <a:extLst>
                    <a:ext uri="{9D8B030D-6E8A-4147-A177-3AD203B41FA5}">
                      <a16:colId xmlns:a16="http://schemas.microsoft.com/office/drawing/2014/main" val="626785601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186092982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2193707317"/>
                    </a:ext>
                  </a:extLst>
                </a:gridCol>
                <a:gridCol w="878205">
                  <a:extLst>
                    <a:ext uri="{9D8B030D-6E8A-4147-A177-3AD203B41FA5}">
                      <a16:colId xmlns:a16="http://schemas.microsoft.com/office/drawing/2014/main" val="573394113"/>
                    </a:ext>
                  </a:extLst>
                </a:gridCol>
                <a:gridCol w="914718">
                  <a:extLst>
                    <a:ext uri="{9D8B030D-6E8A-4147-A177-3AD203B41FA5}">
                      <a16:colId xmlns:a16="http://schemas.microsoft.com/office/drawing/2014/main" val="4083342419"/>
                    </a:ext>
                  </a:extLst>
                </a:gridCol>
                <a:gridCol w="878205">
                  <a:extLst>
                    <a:ext uri="{9D8B030D-6E8A-4147-A177-3AD203B41FA5}">
                      <a16:colId xmlns:a16="http://schemas.microsoft.com/office/drawing/2014/main" val="1979966751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1298705329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763786345"/>
                    </a:ext>
                  </a:extLst>
                </a:gridCol>
                <a:gridCol w="902018">
                  <a:extLst>
                    <a:ext uri="{9D8B030D-6E8A-4147-A177-3AD203B41FA5}">
                      <a16:colId xmlns:a16="http://schemas.microsoft.com/office/drawing/2014/main" val="1244804715"/>
                    </a:ext>
                  </a:extLst>
                </a:gridCol>
                <a:gridCol w="874964">
                  <a:extLst>
                    <a:ext uri="{9D8B030D-6E8A-4147-A177-3AD203B41FA5}">
                      <a16:colId xmlns:a16="http://schemas.microsoft.com/office/drawing/2014/main" val="264244387"/>
                    </a:ext>
                  </a:extLst>
                </a:gridCol>
                <a:gridCol w="997059">
                  <a:extLst>
                    <a:ext uri="{9D8B030D-6E8A-4147-A177-3AD203B41FA5}">
                      <a16:colId xmlns:a16="http://schemas.microsoft.com/office/drawing/2014/main" val="24951536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JSSC 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ISSCC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TCAS-II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TCAS-II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TCAS-I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ISSCC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ESSCIRC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ISSCC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ISSCC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TCAS-II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07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Tech.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468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Area (mm</a:t>
                      </a:r>
                      <a:r>
                        <a:rPr lang="en-US" sz="1400" b="1" baseline="30000" dirty="0">
                          <a:solidFill>
                            <a:srgbClr val="002060"/>
                          </a:solidFill>
                        </a:rPr>
                        <a:t>2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0.027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211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Freq.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12.77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0.444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51.3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102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V</a:t>
                      </a:r>
                      <a:r>
                        <a:rPr lang="en-US" sz="1400" b="1" baseline="-25000" dirty="0">
                          <a:solidFill>
                            <a:srgbClr val="002060"/>
                          </a:solidFill>
                        </a:rPr>
                        <a:t>DD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1.8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0.6-1.1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672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P</a:t>
                      </a:r>
                      <a:r>
                        <a:rPr lang="en-US" sz="1400" b="1" baseline="-25000" dirty="0">
                          <a:solidFill>
                            <a:srgbClr val="002060"/>
                          </a:solidFill>
                        </a:rPr>
                        <a:t>DC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 (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</a:rPr>
                        <a:t>uW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98.4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0.859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5.8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56.2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219.8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065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Variation w/ Temp (C).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0.75% @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-40 - 125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0.82% @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0 - 80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 -20 - 80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1.8% @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-40 - 80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0.4% @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-30 - 120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-40 - 125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0.4% @</a:t>
                      </a: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-40 - 125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-20 - 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0 - 140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-20 – 100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85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Temp.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</a:rPr>
                        <a:t>Coef</a:t>
                      </a:r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ppm/C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64.3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21.8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713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Jitter (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</a:rPr>
                        <a:t>ps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~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78.7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9.86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1006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2060"/>
                          </a:solidFill>
                        </a:rPr>
                        <a:t>89.27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52280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BADA0EE-D578-4651-B025-7FE02DB71B6A}"/>
              </a:ext>
            </a:extLst>
          </p:cNvPr>
          <p:cNvSpPr txBox="1"/>
          <p:nvPr/>
        </p:nvSpPr>
        <p:spPr>
          <a:xfrm>
            <a:off x="1415332" y="5589767"/>
            <a:ext cx="990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The required clock frequency drift should be less than 100ppm (0.01%) across temperature range.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DBE128-4AB5-4EAB-969D-E1A7DB745128}"/>
              </a:ext>
            </a:extLst>
          </p:cNvPr>
          <p:cNvSpPr/>
          <p:nvPr/>
        </p:nvSpPr>
        <p:spPr>
          <a:xfrm>
            <a:off x="1284053" y="3760967"/>
            <a:ext cx="10036601" cy="10495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795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D06AD-9687-4E0F-8C80-5773CE713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3FCCE-39EC-49CF-B937-ACD390D6C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2592" y="4144900"/>
            <a:ext cx="3933245" cy="21602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Analog compensation</a:t>
            </a:r>
          </a:p>
          <a:p>
            <a:pPr lvl="1"/>
            <a:r>
              <a:rPr lang="en-US" dirty="0"/>
              <a:t>Bandgap reference</a:t>
            </a:r>
          </a:p>
          <a:p>
            <a:pPr lvl="1"/>
            <a:r>
              <a:rPr lang="en-US" dirty="0"/>
              <a:t>Combination of resistors</a:t>
            </a:r>
          </a:p>
          <a:p>
            <a:r>
              <a:rPr lang="en-US" dirty="0"/>
              <a:t>Digital compensation</a:t>
            </a:r>
          </a:p>
          <a:p>
            <a:pPr lvl="1"/>
            <a:r>
              <a:rPr lang="en-US" dirty="0"/>
              <a:t>Temp sensor + digital controlled switch cap bank.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09A0CF-D8E6-4211-AC2E-7C35CA9A40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34</a:t>
            </a:fld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673AECC-13A1-4FA3-9AED-E264C2A43888}"/>
              </a:ext>
            </a:extLst>
          </p:cNvPr>
          <p:cNvCxnSpPr/>
          <p:nvPr/>
        </p:nvCxnSpPr>
        <p:spPr>
          <a:xfrm>
            <a:off x="5645426" y="3291843"/>
            <a:ext cx="958574" cy="135172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0BC59B-4C43-4551-8B01-5EB438F62C38}"/>
              </a:ext>
            </a:extLst>
          </p:cNvPr>
          <p:cNvCxnSpPr>
            <a:cxnSpLocks/>
          </p:cNvCxnSpPr>
          <p:nvPr/>
        </p:nvCxnSpPr>
        <p:spPr>
          <a:xfrm>
            <a:off x="5972313" y="2531468"/>
            <a:ext cx="2257287" cy="161343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FE86923-605B-4CCE-A816-938E6449D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199" y="1304087"/>
            <a:ext cx="5314801" cy="2657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03CFA4-D973-4426-ADA5-D8E89ED00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6495" y="3235126"/>
            <a:ext cx="6624151" cy="305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15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6A56F-5354-4788-A5DE-172AD2DE3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702B6-E556-4704-AB61-E738C1AC8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are the approaches to reduce the clock’s temperature coefficient?</a:t>
            </a:r>
          </a:p>
          <a:p>
            <a:pPr lvl="0"/>
            <a:r>
              <a:rPr lang="en-US" dirty="0"/>
              <a:t>How to reduce the start-up time after the clock is waked up from power gating?</a:t>
            </a:r>
          </a:p>
          <a:p>
            <a:pPr lvl="0"/>
            <a:r>
              <a:rPr lang="en-US" dirty="0"/>
              <a:t>What are the trade-offs can be made between clock reference and power management unit (PMU)?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1BF659-88BA-41D1-9A45-9ABCD6E44E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585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06491-C146-4600-B305-A1932E011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Preliminary results from simulation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7AA7EC6-3D77-4DB8-B2D1-07473166A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357191"/>
              </p:ext>
            </p:extLst>
          </p:nvPr>
        </p:nvGraphicFramePr>
        <p:xfrm>
          <a:off x="2779200" y="1534172"/>
          <a:ext cx="7120174" cy="461682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78547">
                  <a:extLst>
                    <a:ext uri="{9D8B030D-6E8A-4147-A177-3AD203B41FA5}">
                      <a16:colId xmlns:a16="http://schemas.microsoft.com/office/drawing/2014/main" val="2867157481"/>
                    </a:ext>
                  </a:extLst>
                </a:gridCol>
                <a:gridCol w="3041627">
                  <a:extLst>
                    <a:ext uri="{9D8B030D-6E8A-4147-A177-3AD203B41FA5}">
                      <a16:colId xmlns:a16="http://schemas.microsoft.com/office/drawing/2014/main" val="4024668598"/>
                    </a:ext>
                  </a:extLst>
                </a:gridCol>
              </a:tblGrid>
              <a:tr h="68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Temp </a:t>
                      </a:r>
                      <a:r>
                        <a:rPr lang="en-US" sz="2000" b="1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coeff</a:t>
                      </a:r>
                      <a:r>
                        <a:rPr lang="en-US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(Free running)</a:t>
                      </a:r>
                      <a:endParaRPr lang="en-US" sz="2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50ppm/C, 0 - 40C</a:t>
                      </a:r>
                      <a:endParaRPr lang="en-US" sz="2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8821813"/>
                  </a:ext>
                </a:extLst>
              </a:tr>
              <a:tr h="343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Temp coeff (With compensation)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1.25ppm/C, 0 - 40C</a:t>
                      </a:r>
                      <a:endParaRPr lang="en-US" sz="2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4046204"/>
                  </a:ext>
                </a:extLst>
              </a:tr>
              <a:tr h="343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Supply coeff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35ppm/mV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0530072"/>
                  </a:ext>
                </a:extLst>
              </a:tr>
              <a:tr h="68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RMS jitter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132ps</a:t>
                      </a:r>
                      <a:endParaRPr lang="en-US" sz="2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2639785"/>
                  </a:ext>
                </a:extLst>
              </a:tr>
              <a:tr h="394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Fine resolution (8bit)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50hz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349174"/>
                  </a:ext>
                </a:extLst>
              </a:tr>
              <a:tr h="788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Medium half resolution (2bit)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340hz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5189677"/>
                  </a:ext>
                </a:extLst>
              </a:tr>
              <a:tr h="343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Medium resolution (12bit)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600hz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7366363"/>
                  </a:ext>
                </a:extLst>
              </a:tr>
              <a:tr h="343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Coarse resolution(8bit)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6Khz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9037398"/>
                  </a:ext>
                </a:extLst>
              </a:tr>
              <a:tr h="343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Leakage with power-gating</a:t>
                      </a:r>
                      <a:endParaRPr lang="en-US" sz="2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200nW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458503"/>
                  </a:ext>
                </a:extLst>
              </a:tr>
              <a:tr h="343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Active power</a:t>
                      </a:r>
                      <a:endParaRPr lang="en-US" sz="20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80uW</a:t>
                      </a:r>
                      <a:endParaRPr lang="en-US" sz="2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55741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17D55D-7ABF-4385-AFE4-EF94246D81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5A2FE0-3504-40E2-BBBC-F56DD7761E75}"/>
              </a:ext>
            </a:extLst>
          </p:cNvPr>
          <p:cNvSpPr/>
          <p:nvPr/>
        </p:nvSpPr>
        <p:spPr>
          <a:xfrm>
            <a:off x="2779201" y="1534172"/>
            <a:ext cx="7120174" cy="10495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5F4AFC-1BCD-4F93-85D7-2FFDC4BAB2D5}"/>
              </a:ext>
            </a:extLst>
          </p:cNvPr>
          <p:cNvSpPr/>
          <p:nvPr/>
        </p:nvSpPr>
        <p:spPr>
          <a:xfrm>
            <a:off x="2779200" y="5427429"/>
            <a:ext cx="7120174" cy="35316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529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F293E-1E5E-4727-803C-C875994A6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EAC16-4D2F-415A-B955-BBFD25D0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on-chip clock reference works as the reference of radio blocks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1A2596-F778-4279-B441-BA552F107B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009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A6D02-6BEF-4E2B-9266-AB7342DBB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9A20E-3815-40E2-94CD-570D34EAC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ULP SRAM Design and CAD Tool Development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ULP Wake-Up Receiver (WURX) Base-band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LP and PVT Variation Stable Clock Reference Design</a:t>
            </a:r>
          </a:p>
          <a:p>
            <a:r>
              <a:rPr lang="en-US" dirty="0"/>
              <a:t>LP Ternary Content Addressable Memory (TCAM) Circuit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Impact of the proposal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B7D3E-700D-46F2-96E5-10D6454FFE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26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F9147-6A80-47A1-8752-255D27887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 and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EB21D-9B37-4316-BF96-35E2462F3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K-nearest neighbors (KNN) algorithm in IoT related applications:</a:t>
            </a:r>
          </a:p>
          <a:p>
            <a:pPr lvl="1"/>
            <a:r>
              <a:rPr lang="en-US" sz="2400" dirty="0"/>
              <a:t>Pattern recognition.</a:t>
            </a:r>
          </a:p>
          <a:p>
            <a:pPr lvl="1"/>
            <a:r>
              <a:rPr lang="en-US" sz="2400" dirty="0"/>
              <a:t>Natural language processing.</a:t>
            </a:r>
          </a:p>
          <a:p>
            <a:pPr lvl="1"/>
            <a:r>
              <a:rPr lang="en-US" sz="2400" dirty="0"/>
              <a:t>Robotics</a:t>
            </a:r>
          </a:p>
          <a:p>
            <a:r>
              <a:rPr lang="en-US" dirty="0"/>
              <a:t>Current KNN intensive computation platform.</a:t>
            </a:r>
          </a:p>
          <a:p>
            <a:pPr lvl="1"/>
            <a:r>
              <a:rPr lang="en-US" sz="2400" dirty="0"/>
              <a:t>CPU</a:t>
            </a:r>
          </a:p>
          <a:p>
            <a:pPr lvl="1"/>
            <a:r>
              <a:rPr lang="en-US" sz="2400" dirty="0"/>
              <a:t>GPU</a:t>
            </a:r>
          </a:p>
          <a:p>
            <a:pPr lvl="1"/>
            <a:r>
              <a:rPr lang="en-US" sz="2400" dirty="0"/>
              <a:t>Automata processor (AP)</a:t>
            </a:r>
          </a:p>
          <a:p>
            <a:pPr lvl="1"/>
            <a:r>
              <a:rPr lang="en-US" sz="2400" dirty="0"/>
              <a:t>Application specific IC (ASIC)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9DD361-DDC9-4FC7-BAB2-39A53FEBD1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BD4A7526-2E64-4DB6-9C2E-0907F33B98C1}"/>
              </a:ext>
            </a:extLst>
          </p:cNvPr>
          <p:cNvSpPr/>
          <p:nvPr/>
        </p:nvSpPr>
        <p:spPr>
          <a:xfrm>
            <a:off x="6096000" y="3544741"/>
            <a:ext cx="239132" cy="1699063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ED44E3-8A8B-4807-8A2C-41E15084A209}"/>
              </a:ext>
            </a:extLst>
          </p:cNvPr>
          <p:cNvSpPr txBox="1"/>
          <p:nvPr/>
        </p:nvSpPr>
        <p:spPr>
          <a:xfrm>
            <a:off x="6342788" y="4167584"/>
            <a:ext cx="2615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Consumes hundreds of milli-Watt to tens of Watt</a:t>
            </a:r>
          </a:p>
        </p:txBody>
      </p:sp>
      <p:pic>
        <p:nvPicPr>
          <p:cNvPr id="3074" name="Picture 2" descr="https://upload.wikimedia.org/wikipedia/commons/thumb/e/e7/KnnClassification.svg/220px-KnnClassification.svg.png">
            <a:extLst>
              <a:ext uri="{FF2B5EF4-FFF2-40B4-BE49-F238E27FC236}">
                <a16:creationId xmlns:a16="http://schemas.microsoft.com/office/drawing/2014/main" id="{6F62E503-5F9D-445E-A558-EF03F8894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996" y="1762786"/>
            <a:ext cx="2437404" cy="220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A6D9CC-247D-43D0-BD2B-F31A406EF1E7}"/>
              </a:ext>
            </a:extLst>
          </p:cNvPr>
          <p:cNvSpPr txBox="1"/>
          <p:nvPr/>
        </p:nvSpPr>
        <p:spPr>
          <a:xfrm>
            <a:off x="8643068" y="3967529"/>
            <a:ext cx="3548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Example of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KNN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, source: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wikipedia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259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D263B-405B-4B35-9340-EE869ECF8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20D72-3352-4845-9AC7-249D77AFD0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z="1800" smtClean="0"/>
              <a:pPr/>
              <a:t>4</a:t>
            </a:fld>
            <a:endParaRPr lang="en-US" sz="1800"/>
          </a:p>
        </p:txBody>
      </p:sp>
      <p:pic>
        <p:nvPicPr>
          <p:cNvPr id="1026" name="Picture 2" descr="http://www.ti.com/ds_dgm/images/fbd_swrs204a.gif">
            <a:extLst>
              <a:ext uri="{FF2B5EF4-FFF2-40B4-BE49-F238E27FC236}">
                <a16:creationId xmlns:a16="http://schemas.microsoft.com/office/drawing/2014/main" id="{F200BD87-A301-47A9-B22A-C3A6C60A87F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249" y="797582"/>
            <a:ext cx="4275151" cy="571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3B7721-BF1A-444D-B9D3-5CBA5958B7FB}"/>
              </a:ext>
            </a:extLst>
          </p:cNvPr>
          <p:cNvSpPr txBox="1"/>
          <p:nvPr/>
        </p:nvSpPr>
        <p:spPr>
          <a:xfrm>
            <a:off x="1625600" y="1848897"/>
            <a:ext cx="34387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Main CPU: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ARM Cortex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128KB Flash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8KB of SRAM for Cache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20KB of Ultralow-Leakage SRAM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Ultralow-Power Sensor Controller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2KB of Ultralow-Leakage SRAM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Radio Frequency (RF) Core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General Peripherals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E85668-24D1-47DC-A0DE-776622AAD544}"/>
              </a:ext>
            </a:extLst>
          </p:cNvPr>
          <p:cNvSpPr txBox="1"/>
          <p:nvPr/>
        </p:nvSpPr>
        <p:spPr>
          <a:xfrm>
            <a:off x="8560904" y="6505674"/>
            <a:ext cx="3021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Ref: CC2640R2F data sheet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FB767A-292C-4CF4-9C07-E74EE893F3C3}"/>
              </a:ext>
            </a:extLst>
          </p:cNvPr>
          <p:cNvSpPr/>
          <p:nvPr/>
        </p:nvSpPr>
        <p:spPr>
          <a:xfrm>
            <a:off x="1506829" y="1371600"/>
            <a:ext cx="49880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TI Wireless MCU CC26xx series include</a:t>
            </a:r>
          </a:p>
        </p:txBody>
      </p:sp>
    </p:spTree>
    <p:extLst>
      <p:ext uri="{BB962C8B-B14F-4D97-AF65-F5344CB8AC3E}">
        <p14:creationId xmlns:p14="http://schemas.microsoft.com/office/powerpoint/2010/main" val="24669425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F9147-6A80-47A1-8752-255D27887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 and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EB21D-9B37-4316-BF96-35E2462F3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Ternary Content Addressable Memory (TCAM) is good at parallel similarity searching. Power consumption is at 100uW level for 16kb capacity.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9DD361-DDC9-4FC7-BAB2-39A53FEBD1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C8647D-5229-4E84-83D0-AC8C9FA36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453" y="2530884"/>
            <a:ext cx="3070200" cy="228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29263E-710E-496C-A664-827CFD7B0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184" y="2606248"/>
            <a:ext cx="3618378" cy="20999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8E58F06-42AD-4C2A-86EA-91EA34BB10CE}"/>
              </a:ext>
            </a:extLst>
          </p:cNvPr>
          <p:cNvSpPr/>
          <p:nvPr/>
        </p:nvSpPr>
        <p:spPr>
          <a:xfrm>
            <a:off x="1227152" y="6076964"/>
            <a:ext cx="10964848" cy="474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i="1" dirty="0">
                <a:solidFill>
                  <a:srgbClr val="222222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Ref: </a:t>
            </a:r>
            <a:r>
              <a:rPr lang="en-US" sz="1200" i="1" dirty="0" err="1">
                <a:solidFill>
                  <a:srgbClr val="222222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Karam</a:t>
            </a:r>
            <a:r>
              <a:rPr lang="en-US" sz="1200" i="1" dirty="0">
                <a:solidFill>
                  <a:srgbClr val="222222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R. Emerging trends in design and applications of memory-based computing and content-addressable memories[J]. Proceedings of the IEEE, 2015, 103(8): 1311-1330.</a:t>
            </a:r>
            <a:endParaRPr lang="en-US" i="1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78C129-CFE3-4482-B4B9-1FE78C3D5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1197" y="2905395"/>
            <a:ext cx="3569651" cy="17710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EE71320-2DEB-4A04-8829-95A92F8D4DE0}"/>
              </a:ext>
            </a:extLst>
          </p:cNvPr>
          <p:cNvSpPr txBox="1"/>
          <p:nvPr/>
        </p:nvSpPr>
        <p:spPr>
          <a:xfrm>
            <a:off x="2370813" y="4834923"/>
            <a:ext cx="139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TCAM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bitcell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2B70FC-FAD9-403D-8AB5-3BC8DE285629}"/>
              </a:ext>
            </a:extLst>
          </p:cNvPr>
          <p:cNvSpPr txBox="1"/>
          <p:nvPr/>
        </p:nvSpPr>
        <p:spPr>
          <a:xfrm>
            <a:off x="5146482" y="4820084"/>
            <a:ext cx="224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 row of NOR TCAM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6247E7-2852-4E08-9FF2-DBA7556EFB6A}"/>
              </a:ext>
            </a:extLst>
          </p:cNvPr>
          <p:cNvSpPr txBox="1"/>
          <p:nvPr/>
        </p:nvSpPr>
        <p:spPr>
          <a:xfrm>
            <a:off x="8917002" y="4717528"/>
            <a:ext cx="224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 row of NAND TCAM</a:t>
            </a:r>
          </a:p>
        </p:txBody>
      </p:sp>
    </p:spTree>
    <p:extLst>
      <p:ext uri="{BB962C8B-B14F-4D97-AF65-F5344CB8AC3E}">
        <p14:creationId xmlns:p14="http://schemas.microsoft.com/office/powerpoint/2010/main" val="142957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15385-81D5-4A86-A50C-BFEEA964C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4BA05-D9DF-453C-8F14-4E59B3F60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155469"/>
            <a:ext cx="5737308" cy="5237018"/>
          </a:xfrm>
        </p:spPr>
        <p:txBody>
          <a:bodyPr/>
          <a:lstStyle/>
          <a:p>
            <a:r>
              <a:rPr lang="en-US" dirty="0"/>
              <a:t>Task 1: Design a LP TCAM structure to enable parallel similarity searching.</a:t>
            </a:r>
          </a:p>
          <a:p>
            <a:r>
              <a:rPr lang="en-US" dirty="0"/>
              <a:t>Task 2: Design a KNN accelerator using the TCAM structure.</a:t>
            </a:r>
          </a:p>
          <a:p>
            <a:r>
              <a:rPr lang="en-US" dirty="0"/>
              <a:t>Task 3: Employ the KNN accelerator in a LP MCU core to enable pattern recognition.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91E3AC-FA71-437A-9D7A-1067EAE166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5A0749-8779-4B27-8512-71B2D8F75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2689" y="1446342"/>
            <a:ext cx="3431400" cy="4416734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317C585A-FD96-444C-9FCD-AF11B38DB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3234" y="25841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623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E73E8-06B8-4EA0-A83F-0C14CC1EE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F2565-D666-4393-905B-9768B9830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realize low power operation?</a:t>
            </a:r>
          </a:p>
          <a:p>
            <a:pPr lvl="0"/>
            <a:r>
              <a:rPr lang="en-US" dirty="0"/>
              <a:t>How to design a compact TCAM </a:t>
            </a:r>
            <a:r>
              <a:rPr lang="en-US" dirty="0" err="1"/>
              <a:t>bitcell</a:t>
            </a:r>
            <a:r>
              <a:rPr lang="en-US" dirty="0"/>
              <a:t>?</a:t>
            </a:r>
          </a:p>
          <a:p>
            <a:pPr lvl="0"/>
            <a:r>
              <a:rPr lang="en-US" dirty="0"/>
              <a:t>How to design a TCAM structure that supports flexibly similarity data pattern searching?</a:t>
            </a:r>
          </a:p>
          <a:p>
            <a:pPr lvl="0"/>
            <a:r>
              <a:rPr lang="en-US" dirty="0"/>
              <a:t>How to increase the resolution of differentiating the voltage levels on the TCAM matching line?</a:t>
            </a:r>
          </a:p>
          <a:p>
            <a:pPr lvl="0"/>
            <a:r>
              <a:rPr lang="en-US" dirty="0"/>
              <a:t>How to use the TCAM as a hardware accelerator for energy efficient KNN calculations?</a:t>
            </a:r>
          </a:p>
          <a:p>
            <a:pPr lvl="0"/>
            <a:r>
              <a:rPr lang="en-US" dirty="0"/>
              <a:t>How to realize pattern recognition with the TCAM hardware accelerator?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8E5BD4-2D7E-4D57-8EEC-DCDD6D1292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882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A6D02-6BEF-4E2B-9266-AB7342DBB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9A20E-3815-40E2-94CD-570D34EAC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ULP SRAM Design and CAD Tool Development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ULP Wake-Up Receiver (WURX) Base-band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LP and PVT Variation Stable Clock Reference Design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LP Ternary Content Addressable Memory (TCAM) Circuit Design</a:t>
            </a:r>
          </a:p>
          <a:p>
            <a:r>
              <a:rPr lang="en-US" dirty="0"/>
              <a:t>Impact of the proposal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B7D3E-700D-46F2-96E5-10D6454FFE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4719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B7401-B00F-4A25-9B58-5BB2E03C8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Impact of the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0EBE6-B655-4B7B-B2E7-2E6412C0D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ULP SRAM design for a longer battery lifetime</a:t>
            </a:r>
          </a:p>
          <a:p>
            <a:r>
              <a:rPr lang="en-US" dirty="0"/>
              <a:t>A near zero WURX enables low latency and energy efficient communication</a:t>
            </a:r>
          </a:p>
          <a:p>
            <a:r>
              <a:rPr lang="en-US" dirty="0"/>
              <a:t>An on-chip clock reference enables radio base band operation without off-chip crystal oscillators.</a:t>
            </a:r>
          </a:p>
          <a:p>
            <a:r>
              <a:rPr lang="en-US" dirty="0"/>
              <a:t>A LP KNN hardware accelerator enables low cost pattern recognition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98AB73-B442-448F-BDE9-6BB17E9E23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767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D9585-378F-4482-ACBC-7BD8F747D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Schedule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85E1483-89DA-4641-B25F-D3EC4616D3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759911"/>
              </p:ext>
            </p:extLst>
          </p:nvPr>
        </p:nvGraphicFramePr>
        <p:xfrm>
          <a:off x="1659170" y="870720"/>
          <a:ext cx="9923230" cy="5987280"/>
        </p:xfrm>
        <a:graphic>
          <a:graphicData uri="http://schemas.openxmlformats.org/drawingml/2006/table">
            <a:tbl>
              <a:tblPr firstRow="1" firstCol="1" bandRow="1"/>
              <a:tblGrid>
                <a:gridCol w="1984646">
                  <a:extLst>
                    <a:ext uri="{9D8B030D-6E8A-4147-A177-3AD203B41FA5}">
                      <a16:colId xmlns:a16="http://schemas.microsoft.com/office/drawing/2014/main" val="2813424937"/>
                    </a:ext>
                  </a:extLst>
                </a:gridCol>
                <a:gridCol w="665791">
                  <a:extLst>
                    <a:ext uri="{9D8B030D-6E8A-4147-A177-3AD203B41FA5}">
                      <a16:colId xmlns:a16="http://schemas.microsoft.com/office/drawing/2014/main" val="4224094513"/>
                    </a:ext>
                  </a:extLst>
                </a:gridCol>
                <a:gridCol w="3085106">
                  <a:extLst>
                    <a:ext uri="{9D8B030D-6E8A-4147-A177-3AD203B41FA5}">
                      <a16:colId xmlns:a16="http://schemas.microsoft.com/office/drawing/2014/main" val="3340405182"/>
                    </a:ext>
                  </a:extLst>
                </a:gridCol>
                <a:gridCol w="2203041">
                  <a:extLst>
                    <a:ext uri="{9D8B030D-6E8A-4147-A177-3AD203B41FA5}">
                      <a16:colId xmlns:a16="http://schemas.microsoft.com/office/drawing/2014/main" val="1850368399"/>
                    </a:ext>
                  </a:extLst>
                </a:gridCol>
                <a:gridCol w="1984646">
                  <a:extLst>
                    <a:ext uri="{9D8B030D-6E8A-4147-A177-3AD203B41FA5}">
                      <a16:colId xmlns:a16="http://schemas.microsoft.com/office/drawing/2014/main" val="3433930715"/>
                    </a:ext>
                  </a:extLst>
                </a:gridCol>
              </a:tblGrid>
              <a:tr h="1435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Research Thrust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Task #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Task Description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Status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Related Publication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2546102"/>
                  </a:ext>
                </a:extLst>
              </a:tr>
              <a:tr h="574260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ULP SRAM Design and CAD Tool Development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Wide operation range SRAM using Canary VMIN sensor and assists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Completed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[NL2] [NL3]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120210"/>
                  </a:ext>
                </a:extLst>
              </a:tr>
              <a:tr h="28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ViPro for Register File Design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Completed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[NL1]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425760"/>
                  </a:ext>
                </a:extLst>
              </a:tr>
              <a:tr h="28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Memory Cell Generation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Feb’18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[NL6]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8135517"/>
                  </a:ext>
                </a:extLst>
              </a:tr>
              <a:tr h="28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Memory Macro Design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Oct’18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[NL6]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149213"/>
                  </a:ext>
                </a:extLst>
              </a:tr>
              <a:tr h="287130"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ULP WURX Design Exploration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Baseband Correlator Design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Completed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[NL5]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40685"/>
                  </a:ext>
                </a:extLst>
              </a:tr>
              <a:tr h="28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WURX Code Selection Modeling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Dec’ 17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[NL7]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1423939"/>
                  </a:ext>
                </a:extLst>
              </a:tr>
              <a:tr h="4306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Offset Controller Design and Modeling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Feb’ 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[NL5]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08358"/>
                  </a:ext>
                </a:extLst>
              </a:tr>
              <a:tr h="4306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System Level Impact Modeling with WURX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Feb’ 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[NL8]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795971"/>
                  </a:ext>
                </a:extLst>
              </a:tr>
              <a:tr h="28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WURX and SoC Integration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May’18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[NL8]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91530"/>
                  </a:ext>
                </a:extLst>
              </a:tr>
              <a:tr h="28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Wifi WURX BB Design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Oct’ 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[NL9]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891112"/>
                  </a:ext>
                </a:extLst>
              </a:tr>
              <a:tr h="287130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PVT Variation Stable Clock Reference Design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On-chip ROSC Clock Design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Completed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[NL10]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0524423"/>
                  </a:ext>
                </a:extLst>
              </a:tr>
              <a:tr h="28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ROSC Clock Chip Testing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Jan’ 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[NL10]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48871"/>
                  </a:ext>
                </a:extLst>
              </a:tr>
              <a:tr h="28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10nW ULP Clock Design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May’ 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[NL8]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0790529"/>
                  </a:ext>
                </a:extLst>
              </a:tr>
              <a:tr h="4306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Clock Design Optimization with PMU Design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Oct’ 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[NL9]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6827450"/>
                  </a:ext>
                </a:extLst>
              </a:tr>
              <a:tr h="287130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TCAM Circuit Design for Parallel Nearest Neighbor Search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TCAM Cell Design and Idea Prove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Completed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[NL11]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43936"/>
                  </a:ext>
                </a:extLst>
              </a:tr>
              <a:tr h="2871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Evaluation of TCAM in KNN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Feb’ 18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[NL11]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405389"/>
                  </a:ext>
                </a:extLst>
              </a:tr>
              <a:tr h="4306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Chip Design with TCAM Hardware Accelerator</a:t>
                      </a:r>
                      <a:endParaRPr lang="en-US" sz="16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May’ 18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[NL11]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721" marR="5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8148490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EEED2-3B0A-4EF2-945B-453F87B3B2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703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5638D-9A04-46E1-A296-457B98BAB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7BB95-513B-4BB4-A498-E1E50705B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Published:</a:t>
            </a:r>
          </a:p>
          <a:p>
            <a:r>
              <a:rPr lang="en-US" sz="1800" dirty="0"/>
              <a:t>[NL1]	</a:t>
            </a:r>
            <a:r>
              <a:rPr lang="en-US" sz="1800" b="1" dirty="0"/>
              <a:t>N. Liu</a:t>
            </a:r>
            <a:r>
              <a:rPr lang="en-US" sz="1800" dirty="0"/>
              <a:t>, and B. H. Calhoun, "Design Optimization of Register File Throughput and Energy using a Virtual Prototyping (</a:t>
            </a:r>
            <a:r>
              <a:rPr lang="en-US" sz="1800" dirty="0" err="1"/>
              <a:t>ViPro</a:t>
            </a:r>
            <a:r>
              <a:rPr lang="en-US" sz="1800" dirty="0"/>
              <a:t>) Tool", IEEE Computer Society Annual Symposium on VLSI (ISVLSI), 2016</a:t>
            </a:r>
          </a:p>
          <a:p>
            <a:r>
              <a:rPr lang="en-US" sz="1800" dirty="0"/>
              <a:t>[NL2]	Patel, H. N., A. Roy, F. B. Yahya, </a:t>
            </a:r>
            <a:r>
              <a:rPr lang="en-US" sz="1800" b="1" dirty="0"/>
              <a:t>N. Liu</a:t>
            </a:r>
            <a:r>
              <a:rPr lang="en-US" sz="1800" dirty="0"/>
              <a:t>, K. </a:t>
            </a:r>
            <a:r>
              <a:rPr lang="en-US" sz="1800" dirty="0" err="1"/>
              <a:t>Kumeno</a:t>
            </a:r>
            <a:r>
              <a:rPr lang="en-US" sz="1800" dirty="0"/>
              <a:t>, M. Yasuda, A. Harada, T. </a:t>
            </a:r>
            <a:r>
              <a:rPr lang="en-US" sz="1800" dirty="0" err="1"/>
              <a:t>Ema</a:t>
            </a:r>
            <a:r>
              <a:rPr lang="en-US" sz="1800" dirty="0"/>
              <a:t>, and B. H. Calhoun, "A 55nm Ultra Low Leakage Deeply Depleted Channel Technology Optimized for Energy Minimization in Subthreshold SRAM and Logic", European Solid-State Circuits Conference (ESSCIRC), 2016</a:t>
            </a:r>
          </a:p>
          <a:p>
            <a:r>
              <a:rPr lang="en-US" sz="1800" dirty="0"/>
              <a:t>[NL3]	Banerjee, A., </a:t>
            </a:r>
            <a:r>
              <a:rPr lang="en-US" sz="1800" b="1" dirty="0"/>
              <a:t>N. Liu, H</a:t>
            </a:r>
            <a:r>
              <a:rPr lang="en-US" sz="1800" dirty="0"/>
              <a:t>. N. Patel, and B. H. Calhoun, "A 256kb 6T self-tuning SRAM with extended 0.38V–1.2V operating range using multiple read/write assists and VMIN tracking canary sensors", IEEE Custom Integrated Circuits Conference (CICC), 2017</a:t>
            </a:r>
          </a:p>
          <a:p>
            <a:r>
              <a:rPr lang="en-US" sz="1800" dirty="0"/>
              <a:t>[NL4]	Yahya, F., C. J. Lukas, J. </a:t>
            </a:r>
            <a:r>
              <a:rPr lang="en-US" sz="1800" dirty="0" err="1"/>
              <a:t>Breiholz</a:t>
            </a:r>
            <a:r>
              <a:rPr lang="en-US" sz="1800" dirty="0"/>
              <a:t>, A. Roy, H. N. Patel, </a:t>
            </a:r>
            <a:r>
              <a:rPr lang="en-US" sz="1800" b="1" dirty="0"/>
              <a:t>N. Liu</a:t>
            </a:r>
            <a:r>
              <a:rPr lang="en-US" sz="1800" dirty="0"/>
              <a:t>, X. Chen, A. </a:t>
            </a:r>
            <a:r>
              <a:rPr lang="en-US" sz="1800" dirty="0" err="1"/>
              <a:t>Kosari</a:t>
            </a:r>
            <a:r>
              <a:rPr lang="en-US" sz="1800" dirty="0"/>
              <a:t>, S. Li, D. </a:t>
            </a:r>
            <a:r>
              <a:rPr lang="en-US" sz="1800" dirty="0" err="1"/>
              <a:t>Akella</a:t>
            </a:r>
            <a:r>
              <a:rPr lang="en-US" sz="1800" dirty="0"/>
              <a:t>, et al., "A battery-less 507nW SoC with integrated platform power manager and </a:t>
            </a:r>
            <a:r>
              <a:rPr lang="en-US" sz="1800" dirty="0" err="1"/>
              <a:t>SiP</a:t>
            </a:r>
            <a:r>
              <a:rPr lang="en-US" sz="1800" dirty="0"/>
              <a:t> interfaces", Symposium on VLSI Circuits, 2017</a:t>
            </a:r>
          </a:p>
          <a:p>
            <a:r>
              <a:rPr lang="en-US" sz="1800" dirty="0"/>
              <a:t>[NL5] J. Moody, P. </a:t>
            </a:r>
            <a:r>
              <a:rPr lang="en-US" sz="1800" dirty="0" err="1"/>
              <a:t>Bassirian</a:t>
            </a:r>
            <a:r>
              <a:rPr lang="en-US" sz="1800" dirty="0"/>
              <a:t>, A. Roy, </a:t>
            </a:r>
            <a:r>
              <a:rPr lang="en-US" sz="1800" b="1" dirty="0"/>
              <a:t>N. Liu</a:t>
            </a:r>
            <a:r>
              <a:rPr lang="en-US" sz="1800" dirty="0"/>
              <a:t>, S. </a:t>
            </a:r>
            <a:r>
              <a:rPr lang="en-US" sz="1800" dirty="0" err="1"/>
              <a:t>Pancrazio</a:t>
            </a:r>
            <a:r>
              <a:rPr lang="en-US" sz="1800" dirty="0"/>
              <a:t>, N. S. Barker, B. H. Calhoun, S. M. Bowers, “A -76dBm 7.4nW Wakeup Radio with Automatic Offset Compensation”, ISSCC, 2018 [In press]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B84C5-408B-456C-BE8D-D0D75533CE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929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8F2A9-24D1-482C-9162-E05A3426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4A9BD-3F87-457C-8FC0-5ABAC74B8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Planned:</a:t>
            </a:r>
          </a:p>
          <a:p>
            <a:r>
              <a:rPr lang="en-US" dirty="0"/>
              <a:t>[NL6] Optimized SRAM </a:t>
            </a:r>
            <a:r>
              <a:rPr lang="en-US" dirty="0" err="1"/>
              <a:t>bitcell</a:t>
            </a:r>
            <a:r>
              <a:rPr lang="en-US" dirty="0"/>
              <a:t> and macro auto generator</a:t>
            </a:r>
          </a:p>
          <a:p>
            <a:r>
              <a:rPr lang="en-US" dirty="0"/>
              <a:t>[NL7] WURX BB design and code selection modeling</a:t>
            </a:r>
          </a:p>
          <a:p>
            <a:r>
              <a:rPr lang="en-US" dirty="0"/>
              <a:t>[NL8] Integration of WURX and SOC</a:t>
            </a:r>
          </a:p>
          <a:p>
            <a:r>
              <a:rPr lang="en-US" dirty="0"/>
              <a:t>[NL9] WIFI based WURX design</a:t>
            </a:r>
          </a:p>
          <a:p>
            <a:r>
              <a:rPr lang="en-US" dirty="0"/>
              <a:t>[NL10] ROSC clock with less than 100ppm across PVT corners</a:t>
            </a:r>
          </a:p>
          <a:p>
            <a:r>
              <a:rPr lang="en-US" dirty="0"/>
              <a:t>[NL11] ULP TCAM for low cost pattern recognition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7448F3-9037-4735-9577-EF411E9DAD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1556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41C96-8C2B-49BB-B2E0-723CDFE3B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65650-1091-4AFE-963E-2E7B3DEFC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400" dirty="0"/>
              <a:t>[1]	Yahya F, Lukas C J, </a:t>
            </a:r>
            <a:r>
              <a:rPr lang="en-US" sz="1400" dirty="0" err="1"/>
              <a:t>Breiholz</a:t>
            </a:r>
            <a:r>
              <a:rPr lang="en-US" sz="1400" dirty="0"/>
              <a:t> J, et al. A battery-less 507nW SoC with integrated platform power manager and </a:t>
            </a:r>
            <a:r>
              <a:rPr lang="en-US" sz="1400" dirty="0" err="1"/>
              <a:t>SiP</a:t>
            </a:r>
            <a:r>
              <a:rPr lang="en-US" sz="1400" dirty="0"/>
              <a:t> interfaces[C]//VLSI Circuits, 2017 Symposium on. IEEE, 2017: C338-C339.</a:t>
            </a:r>
          </a:p>
          <a:p>
            <a:r>
              <a:rPr lang="en-US" sz="1400" dirty="0"/>
              <a:t>[2]	Lee Y, </a:t>
            </a:r>
            <a:r>
              <a:rPr lang="en-US" sz="1400" dirty="0" err="1"/>
              <a:t>Blaauw</a:t>
            </a:r>
            <a:r>
              <a:rPr lang="en-US" sz="1400" dirty="0"/>
              <a:t> D, Sylvester D. Ultralow power circuit design for wireless sensor nodes for structural health monitoring[J]. Proceedings of the IEEE, 2016, 104(8): 1529-1546.</a:t>
            </a:r>
          </a:p>
          <a:p>
            <a:r>
              <a:rPr lang="en-US" sz="1400" dirty="0"/>
              <a:t>[3]	</a:t>
            </a:r>
            <a:r>
              <a:rPr lang="en-US" sz="1400" dirty="0" err="1"/>
              <a:t>Piyare</a:t>
            </a:r>
            <a:r>
              <a:rPr lang="en-US" sz="1400" dirty="0"/>
              <a:t> R, Murphy A L, </a:t>
            </a:r>
            <a:r>
              <a:rPr lang="en-US" sz="1400" dirty="0" err="1"/>
              <a:t>Kiraly</a:t>
            </a:r>
            <a:r>
              <a:rPr lang="en-US" sz="1400" dirty="0"/>
              <a:t> C, et al. Ultra Low Power Wake-Up Radios: A Hardware and Networking Survey[J]. IEEE Communications Surveys &amp; Tutorials, 2017, 19(4): 2117-2157.</a:t>
            </a:r>
          </a:p>
          <a:p>
            <a:r>
              <a:rPr lang="en-US" sz="1400" dirty="0"/>
              <a:t>[4]	Jeon D, Henry M B, Kim Y, et al. An energy efficient full-frame feature extraction accelerator with shift-latch FIFO in 28 nm CMOS[J]. IEEE Journal of Solid-State Circuits, 2014, 49(5): 1271-1284.</a:t>
            </a:r>
          </a:p>
          <a:p>
            <a:r>
              <a:rPr lang="en-US" sz="1400" dirty="0"/>
              <a:t>[5]	Klinefelter A, Roberts N E, </a:t>
            </a:r>
            <a:r>
              <a:rPr lang="en-US" sz="1400" dirty="0" err="1"/>
              <a:t>Shakhsheer</a:t>
            </a:r>
            <a:r>
              <a:rPr lang="en-US" sz="1400" dirty="0"/>
              <a:t> Y, et al. 21.3 A 6.45 </a:t>
            </a:r>
            <a:r>
              <a:rPr lang="el-GR" sz="1400" dirty="0"/>
              <a:t>μ</a:t>
            </a:r>
            <a:r>
              <a:rPr lang="en-US" sz="1400" dirty="0"/>
              <a:t>W self-powered IoT SoC with integrated energy-harvesting power management and ULP asymmetric radios[C]//Solid-State Circuits Conference-(ISSCC), 2015 IEEE International. IEEE, 2015: 1-3.</a:t>
            </a:r>
          </a:p>
          <a:p>
            <a:r>
              <a:rPr lang="en-US" sz="1400" dirty="0"/>
              <a:t>[6]	Kim H, Kim S, Van </a:t>
            </a:r>
            <a:r>
              <a:rPr lang="en-US" sz="1400" dirty="0" err="1"/>
              <a:t>Helleputte</a:t>
            </a:r>
            <a:r>
              <a:rPr lang="en-US" sz="1400" dirty="0"/>
              <a:t> N, et al. A configurable and low-power mixed signal SoC for portable ECG monitoring applications[J]. IEEE transactions on biomedical circuits and systems, 2014, 8(2): 257-267.</a:t>
            </a:r>
          </a:p>
          <a:p>
            <a:r>
              <a:rPr lang="en-US" sz="1400" dirty="0"/>
              <a:t>[7]	Chang M F, Chen C F, Chang T H, et al. 17.3 A 28nm 256kb 6T-SRAM with 280mV improvement in V MIN using a dual-split-control assist scheme[C]//Solid-State Circuits Conference-(ISSCC), 2015 IEEE International. IEEE, 2015: 1-3.</a:t>
            </a:r>
          </a:p>
          <a:p>
            <a:r>
              <a:rPr lang="en-US" sz="1400" dirty="0"/>
              <a:t>[8]	F. B. Yahya, H. N. Patel, V. Chandra and B. H. Calhoun, "Combined SRAM read/write assist techniques for near/sub-threshold voltage operation," 2015 6th Asia Symposium on Quality Electronic Design (ASQED), Kula Lumpur, 2015, pp. 1-6.</a:t>
            </a:r>
          </a:p>
          <a:p>
            <a:r>
              <a:rPr lang="en-US" sz="1400" dirty="0"/>
              <a:t>[9]	</a:t>
            </a:r>
            <a:r>
              <a:rPr lang="en-US" sz="1400" dirty="0" err="1"/>
              <a:t>Nalam</a:t>
            </a:r>
            <a:r>
              <a:rPr lang="en-US" sz="1400" dirty="0"/>
              <a:t> S, Bhargava M, Mai K, et al. Virtual </a:t>
            </a:r>
            <a:r>
              <a:rPr lang="en-US" sz="1400" dirty="0" err="1"/>
              <a:t>prototyper</a:t>
            </a:r>
            <a:r>
              <a:rPr lang="en-US" sz="1400" dirty="0"/>
              <a:t> (</a:t>
            </a:r>
            <a:r>
              <a:rPr lang="en-US" sz="1400" dirty="0" err="1"/>
              <a:t>ViPro</a:t>
            </a:r>
            <a:r>
              <a:rPr lang="en-US" sz="1400" dirty="0"/>
              <a:t>): An early design space exploration and optimization tool for SRAM designers[C]//Proceedings of the 47th Design Automation Conference. ACM, 2010: 138-143.</a:t>
            </a:r>
          </a:p>
          <a:p>
            <a:r>
              <a:rPr lang="en-US" sz="1400" dirty="0"/>
              <a:t>[10]	Datasheet for TI CC2640R2F, http://www.ti.com/product/CC2640R2F</a:t>
            </a:r>
          </a:p>
          <a:p>
            <a:r>
              <a:rPr lang="en-US" sz="1400" dirty="0"/>
              <a:t>[11]	</a:t>
            </a:r>
            <a:r>
              <a:rPr lang="en-US" sz="1400" dirty="0" err="1"/>
              <a:t>Carrano</a:t>
            </a:r>
            <a:r>
              <a:rPr lang="en-US" sz="1400" dirty="0"/>
              <a:t> R C, </a:t>
            </a:r>
            <a:r>
              <a:rPr lang="en-US" sz="1400" dirty="0" err="1"/>
              <a:t>Passos</a:t>
            </a:r>
            <a:r>
              <a:rPr lang="en-US" sz="1400" dirty="0"/>
              <a:t> D, </a:t>
            </a:r>
            <a:r>
              <a:rPr lang="en-US" sz="1400" dirty="0" err="1"/>
              <a:t>Magalhaes</a:t>
            </a:r>
            <a:r>
              <a:rPr lang="en-US" sz="1400" dirty="0"/>
              <a:t> L C S, et al. Survey and taxonomy of duty cycling mechanisms in wireless sensor networks[J]. IEEE Communications Surveys &amp; Tutorials, 2014, 16(1): 181-194.</a:t>
            </a:r>
          </a:p>
          <a:p>
            <a:r>
              <a:rPr lang="en-US" sz="1400" dirty="0"/>
              <a:t>[12]	Oh S, Roberts N E, </a:t>
            </a:r>
            <a:r>
              <a:rPr lang="en-US" sz="1400" dirty="0" err="1"/>
              <a:t>Wentzloff</a:t>
            </a:r>
            <a:r>
              <a:rPr lang="en-US" sz="1400" dirty="0"/>
              <a:t> D </a:t>
            </a:r>
            <a:r>
              <a:rPr lang="en-US" sz="1400" dirty="0" err="1"/>
              <a:t>D</a:t>
            </a:r>
            <a:r>
              <a:rPr lang="en-US" sz="1400" dirty="0"/>
              <a:t>. A 116nW multi-band wake-up receiver with 31-bit correlator and interference rejection[C]//Custom Integrated Circuits Conference (CICC), 2013 IEEE. IEEE, 2013: 1-4.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FBD106-DA3B-4E9F-9786-F06A283B9C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172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DC746-C62A-416C-9FB0-77C6E3016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A77FB-8EBD-48B4-AA80-FB607DA34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[13]	H. </a:t>
            </a:r>
            <a:r>
              <a:rPr lang="en-US" dirty="0" err="1"/>
              <a:t>Milosiu</a:t>
            </a:r>
            <a:r>
              <a:rPr lang="en-US" dirty="0"/>
              <a:t> et al., "A 3-µW 868-MHz wake-up receiver with −83 dBm sensitivity and scalable data rate," 2013 Proceedings of the ESSCIRC (ESSCIRC), Bucharest, 2013, pp. 387-390.</a:t>
            </a:r>
          </a:p>
          <a:p>
            <a:r>
              <a:rPr lang="en-US" dirty="0"/>
              <a:t>[14]	Kamakshi D A, Shrivastava A, </a:t>
            </a:r>
            <a:r>
              <a:rPr lang="en-US" dirty="0" err="1"/>
              <a:t>Duan</a:t>
            </a:r>
            <a:r>
              <a:rPr lang="en-US" dirty="0"/>
              <a:t> C, et al. A 36 </a:t>
            </a:r>
            <a:r>
              <a:rPr lang="en-US" dirty="0" err="1"/>
              <a:t>nW</a:t>
            </a:r>
            <a:r>
              <a:rPr lang="en-US" dirty="0"/>
              <a:t>, 7 ppm/° C on-Chip Clock Source Platform for Near-Human-Body Temperature Applications[J]. Journal of Low Power Electronics and Applications, 2016, 6(2): 7.</a:t>
            </a:r>
          </a:p>
          <a:p>
            <a:r>
              <a:rPr lang="en-US" dirty="0"/>
              <a:t>[15]	Lee J, George A, </a:t>
            </a:r>
            <a:r>
              <a:rPr lang="en-US" dirty="0" err="1"/>
              <a:t>Je</a:t>
            </a:r>
            <a:r>
              <a:rPr lang="en-US" dirty="0"/>
              <a:t> M. 5.10 A 1.4 V 10.5 MHz swing-boosted differential relaxation oscillator with 162.1 </a:t>
            </a:r>
            <a:r>
              <a:rPr lang="en-US" dirty="0" err="1"/>
              <a:t>dBc</a:t>
            </a:r>
            <a:r>
              <a:rPr lang="en-US" dirty="0"/>
              <a:t>/Hz FOM and 9.86 </a:t>
            </a:r>
            <a:r>
              <a:rPr lang="en-US" dirty="0" err="1"/>
              <a:t>psrms</a:t>
            </a:r>
            <a:r>
              <a:rPr lang="en-US" dirty="0"/>
              <a:t> period jitter in 0.18 µm CMOS[C]//Solid-State Circuits Conference (ISSCC), 2016 IEEE International. IEEE, 2016: 106-108.</a:t>
            </a:r>
          </a:p>
          <a:p>
            <a:r>
              <a:rPr lang="en-US" dirty="0"/>
              <a:t>[16]	Wang J, Zhang T, </a:t>
            </a:r>
            <a:r>
              <a:rPr lang="en-US" dirty="0" err="1"/>
              <a:t>Sebe</a:t>
            </a:r>
            <a:r>
              <a:rPr lang="en-US" dirty="0"/>
              <a:t> N, et al. A survey on learning to hash[J]. IEEE Transactions on Pattern Analysis and Machine Intelligence, 2017.</a:t>
            </a:r>
          </a:p>
          <a:p>
            <a:r>
              <a:rPr lang="en-US" dirty="0"/>
              <a:t>[17]	Lee V T, </a:t>
            </a:r>
            <a:r>
              <a:rPr lang="en-US" dirty="0" err="1"/>
              <a:t>Kotalik</a:t>
            </a:r>
            <a:r>
              <a:rPr lang="en-US" dirty="0"/>
              <a:t> J, del Mundo C </a:t>
            </a:r>
            <a:r>
              <a:rPr lang="en-US" dirty="0" err="1"/>
              <a:t>C</a:t>
            </a:r>
            <a:r>
              <a:rPr lang="en-US" dirty="0"/>
              <a:t>, et al. Similarity Search on Automata Processors[C]//Parallel and Distributed Processing Symposium (IPDPS), 2017 IEEE International. IEEE, 2017: 523-534.</a:t>
            </a:r>
          </a:p>
          <a:p>
            <a:r>
              <a:rPr lang="en-US" dirty="0"/>
              <a:t>[18]	</a:t>
            </a:r>
            <a:r>
              <a:rPr lang="en-US" dirty="0" err="1"/>
              <a:t>Norouzi</a:t>
            </a:r>
            <a:r>
              <a:rPr lang="en-US" dirty="0"/>
              <a:t> M, Fleet D J, </a:t>
            </a:r>
            <a:r>
              <a:rPr lang="en-US" dirty="0" err="1"/>
              <a:t>Salakhutdinov</a:t>
            </a:r>
            <a:r>
              <a:rPr lang="en-US" dirty="0"/>
              <a:t> R </a:t>
            </a:r>
            <a:r>
              <a:rPr lang="en-US" dirty="0" err="1"/>
              <a:t>R</a:t>
            </a:r>
            <a:r>
              <a:rPr lang="en-US" dirty="0"/>
              <a:t>. Hamming distance metric learning[C]//Advances in neural information processing systems. 2012: 1061-1069.</a:t>
            </a:r>
          </a:p>
          <a:p>
            <a:r>
              <a:rPr lang="en-US" dirty="0"/>
              <a:t>[19]	Wang K, Qi Y, Fox J </a:t>
            </a:r>
            <a:r>
              <a:rPr lang="en-US" dirty="0" err="1"/>
              <a:t>J</a:t>
            </a:r>
            <a:r>
              <a:rPr lang="en-US" dirty="0"/>
              <a:t>, et al. Association rule mining with the micron automata processor[C]//Parallel and Distributed Processing Symposium (IPDPS), 2015 IEEE International. IEEE, 2015: 689-699.</a:t>
            </a:r>
          </a:p>
          <a:p>
            <a:r>
              <a:rPr lang="en-US" dirty="0"/>
              <a:t>[20]	</a:t>
            </a:r>
            <a:r>
              <a:rPr lang="en-US" dirty="0" err="1"/>
              <a:t>Karam</a:t>
            </a:r>
            <a:r>
              <a:rPr lang="en-US" dirty="0"/>
              <a:t> R, </a:t>
            </a:r>
            <a:r>
              <a:rPr lang="en-US" dirty="0" err="1"/>
              <a:t>Puri</a:t>
            </a:r>
            <a:r>
              <a:rPr lang="en-US" dirty="0"/>
              <a:t> R, Ghosh S, et al. Emerging trends in design and applications of memory-based computing and content-addressable memories[J]. Proceedings of the IEEE, 2015, 103(8): 1311-1330.</a:t>
            </a:r>
          </a:p>
          <a:p>
            <a:r>
              <a:rPr lang="en-US" dirty="0"/>
              <a:t>[21]	Do A T, Yin C, </a:t>
            </a:r>
            <a:r>
              <a:rPr lang="en-US" dirty="0" err="1"/>
              <a:t>Velayudhan</a:t>
            </a:r>
            <a:r>
              <a:rPr lang="en-US" dirty="0"/>
              <a:t> K, et al. 0.77 </a:t>
            </a:r>
            <a:r>
              <a:rPr lang="en-US" dirty="0" err="1"/>
              <a:t>fJ</a:t>
            </a:r>
            <a:r>
              <a:rPr lang="en-US" dirty="0"/>
              <a:t>/bit/search content addressable memory using small match line swing and automated background checking scheme for variation tolerance[J]. IEEE Journal of Solid-State Circuits, 2014, 49(7): 1487-1498.</a:t>
            </a:r>
          </a:p>
          <a:p>
            <a:r>
              <a:rPr lang="en-US" dirty="0"/>
              <a:t>[22]	Oh J, Kim G, Park J, et al. A 320 </a:t>
            </a:r>
            <a:r>
              <a:rPr lang="en-US" dirty="0" err="1"/>
              <a:t>mW</a:t>
            </a:r>
            <a:r>
              <a:rPr lang="en-US" dirty="0"/>
              <a:t> 342 GOPS real-time dynamic object recognition processor for HD 720p video streams[J]. IEEE Journal of Solid-State Circuits, 2013, 48(1): 33-45.</a:t>
            </a:r>
          </a:p>
          <a:p>
            <a:r>
              <a:rPr lang="en-US" dirty="0"/>
              <a:t>[23]	Kim J K, Knag P, Chen T, et al. A 640m pixel/s 3.65 mw sparse event-driven neuromorphic object recognition processor with on-chip learning[C]//VLSI Circuits (VLSI Circuits), 2015 Symposium on. IEEE, 2015: C50-C51.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BD8B15-7742-4EEB-9BE5-90EA32D816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60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04299-DBBF-4239-871D-ED405A997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0CAB4-7E41-485A-A223-23525A99F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036568"/>
            <a:ext cx="9956800" cy="5796881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Idle mode (Wake up in 14us):</a:t>
            </a:r>
          </a:p>
          <a:p>
            <a:pPr lvl="1"/>
            <a:r>
              <a:rPr lang="en-US" sz="1600" dirty="0"/>
              <a:t>LP techniques</a:t>
            </a:r>
          </a:p>
          <a:p>
            <a:pPr lvl="2"/>
            <a:r>
              <a:rPr lang="en-US" sz="1400" dirty="0"/>
              <a:t>Duty cycling</a:t>
            </a:r>
          </a:p>
          <a:p>
            <a:pPr lvl="2"/>
            <a:r>
              <a:rPr lang="en-US" sz="1400" dirty="0"/>
              <a:t>Power gating</a:t>
            </a:r>
          </a:p>
          <a:p>
            <a:pPr lvl="1"/>
            <a:r>
              <a:rPr lang="en-US" sz="1600" dirty="0"/>
              <a:t>Component status</a:t>
            </a:r>
          </a:p>
          <a:p>
            <a:pPr lvl="2"/>
            <a:r>
              <a:rPr lang="en-US" sz="1400" dirty="0"/>
              <a:t>CPU off</a:t>
            </a:r>
          </a:p>
          <a:p>
            <a:pPr lvl="2"/>
            <a:r>
              <a:rPr lang="en-US" sz="1400" dirty="0"/>
              <a:t>Radio available</a:t>
            </a:r>
          </a:p>
          <a:p>
            <a:pPr lvl="2"/>
            <a:r>
              <a:rPr lang="en-US" sz="1400" dirty="0"/>
              <a:t>SRAM on</a:t>
            </a:r>
          </a:p>
          <a:p>
            <a:r>
              <a:rPr lang="en-US" sz="2000" dirty="0"/>
              <a:t>Standby mode (Wake up in 151us):</a:t>
            </a:r>
          </a:p>
          <a:p>
            <a:pPr lvl="1"/>
            <a:r>
              <a:rPr lang="en-US" sz="1600" dirty="0"/>
              <a:t>LP techniques</a:t>
            </a:r>
          </a:p>
          <a:p>
            <a:pPr lvl="2"/>
            <a:r>
              <a:rPr lang="en-US" sz="1400" dirty="0"/>
              <a:t>Duty cycling</a:t>
            </a:r>
          </a:p>
          <a:p>
            <a:pPr lvl="2"/>
            <a:r>
              <a:rPr lang="en-US" sz="1400" dirty="0"/>
              <a:t>Voltage scaling</a:t>
            </a:r>
          </a:p>
          <a:p>
            <a:pPr lvl="2"/>
            <a:r>
              <a:rPr lang="en-US" sz="1400" dirty="0"/>
              <a:t>Power gating</a:t>
            </a:r>
          </a:p>
          <a:p>
            <a:pPr lvl="1"/>
            <a:r>
              <a:rPr lang="en-US" sz="1600" dirty="0"/>
              <a:t>Component status</a:t>
            </a:r>
          </a:p>
          <a:p>
            <a:pPr lvl="2"/>
            <a:r>
              <a:rPr lang="en-US" sz="1400" dirty="0"/>
              <a:t>CPU off</a:t>
            </a:r>
          </a:p>
          <a:p>
            <a:pPr lvl="2"/>
            <a:r>
              <a:rPr lang="en-US" sz="1400" dirty="0"/>
              <a:t>Radio off</a:t>
            </a:r>
          </a:p>
          <a:p>
            <a:pPr lvl="2"/>
            <a:r>
              <a:rPr lang="en-US" sz="1400" dirty="0"/>
              <a:t>SRAM retention</a:t>
            </a:r>
          </a:p>
          <a:p>
            <a:r>
              <a:rPr lang="en-US" sz="2000" dirty="0"/>
              <a:t>Shutdown mode (Wake up in 1015us):</a:t>
            </a:r>
          </a:p>
          <a:p>
            <a:pPr lvl="1"/>
            <a:r>
              <a:rPr lang="en-US" sz="1600" dirty="0">
                <a:solidFill>
                  <a:srgbClr val="E8DED8">
                    <a:lumMod val="10000"/>
                  </a:srgbClr>
                </a:solidFill>
              </a:rPr>
              <a:t>LP techniques</a:t>
            </a:r>
          </a:p>
          <a:p>
            <a:pPr lvl="2"/>
            <a:r>
              <a:rPr lang="en-US" sz="1400" dirty="0"/>
              <a:t>Duty cycling</a:t>
            </a:r>
          </a:p>
          <a:p>
            <a:pPr lvl="2"/>
            <a:r>
              <a:rPr lang="en-US" sz="1400" dirty="0"/>
              <a:t>Power gating</a:t>
            </a:r>
            <a:endParaRPr lang="en-US" sz="1600" dirty="0">
              <a:solidFill>
                <a:srgbClr val="E8DED8">
                  <a:lumMod val="10000"/>
                </a:srgbClr>
              </a:solidFill>
            </a:endParaRPr>
          </a:p>
          <a:p>
            <a:pPr lvl="1"/>
            <a:r>
              <a:rPr lang="en-US" sz="1600" dirty="0">
                <a:solidFill>
                  <a:srgbClr val="E8DED8">
                    <a:lumMod val="10000"/>
                  </a:srgbClr>
                </a:solidFill>
              </a:rPr>
              <a:t>Component status</a:t>
            </a:r>
            <a:endParaRPr lang="en-US" sz="1000" dirty="0"/>
          </a:p>
          <a:p>
            <a:pPr lvl="2"/>
            <a:r>
              <a:rPr lang="en-US" sz="1400" dirty="0"/>
              <a:t>CPU off</a:t>
            </a:r>
          </a:p>
          <a:p>
            <a:pPr lvl="2"/>
            <a:r>
              <a:rPr lang="en-US" sz="1400" dirty="0"/>
              <a:t>Radio off</a:t>
            </a:r>
          </a:p>
          <a:p>
            <a:pPr lvl="2"/>
            <a:r>
              <a:rPr lang="en-US" sz="1400" dirty="0"/>
              <a:t>SRAM no retention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2E364-E72C-4956-8181-C6A0E9365D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ADB40B-ADCB-4947-9305-30E7003C4C03}"/>
              </a:ext>
            </a:extLst>
          </p:cNvPr>
          <p:cNvSpPr txBox="1"/>
          <p:nvPr/>
        </p:nvSpPr>
        <p:spPr>
          <a:xfrm>
            <a:off x="9766852" y="24550"/>
            <a:ext cx="3021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Ref: CC2640R2F data sheet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6D30E22-1704-4D7A-A118-365020C8AFFE}"/>
              </a:ext>
            </a:extLst>
          </p:cNvPr>
          <p:cNvCxnSpPr/>
          <p:nvPr/>
        </p:nvCxnSpPr>
        <p:spPr>
          <a:xfrm>
            <a:off x="6392849" y="6663193"/>
            <a:ext cx="4945711" cy="0"/>
          </a:xfrm>
          <a:prstGeom prst="line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ADD21B5-7873-4171-ADBC-C66B75293D51}"/>
              </a:ext>
            </a:extLst>
          </p:cNvPr>
          <p:cNvSpPr txBox="1"/>
          <p:nvPr/>
        </p:nvSpPr>
        <p:spPr>
          <a:xfrm>
            <a:off x="6392849" y="6056838"/>
            <a:ext cx="2075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Leakage power dominated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B79C02-430C-4A20-9411-10C27738F604}"/>
              </a:ext>
            </a:extLst>
          </p:cNvPr>
          <p:cNvSpPr txBox="1"/>
          <p:nvPr/>
        </p:nvSpPr>
        <p:spPr>
          <a:xfrm>
            <a:off x="10139870" y="6044512"/>
            <a:ext cx="2075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Active power dominated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3FC9E4C-433C-4047-829E-96A45BD28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9152" y="487923"/>
            <a:ext cx="6511620" cy="563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1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A299C-BDE6-49A2-A540-7BB14816A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28F5B-10F8-4A94-AF50-9C4F7299C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2878371"/>
            <a:ext cx="9956800" cy="35141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/>
              <a:t>Thank you!</a:t>
            </a:r>
          </a:p>
          <a:p>
            <a:pPr marL="0" indent="0">
              <a:buNone/>
            </a:pPr>
            <a:endParaRPr lang="en-US" sz="7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5F1A9-D879-42D9-BF85-A3E1F79BC1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07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C27F8-78E9-4B10-A7F4-A60104CB8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Thesis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C18DC-0F35-49D3-979A-13BC07781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achieve </a:t>
            </a:r>
            <a:r>
              <a:rPr lang="en-US" altLang="zh-CN" dirty="0"/>
              <a:t>a</a:t>
            </a:r>
            <a:r>
              <a:rPr lang="en-US" dirty="0"/>
              <a:t> longer battery lifetime and more flexible functionality for low cost IoT systems, IC components design should be driven by low power.</a:t>
            </a:r>
          </a:p>
          <a:p>
            <a:pPr lvl="1"/>
            <a:r>
              <a:rPr lang="en-US" sz="2400" dirty="0"/>
              <a:t>Reduce SRAM standby power by operating at subthreshold region.</a:t>
            </a:r>
          </a:p>
          <a:p>
            <a:pPr lvl="1"/>
            <a:r>
              <a:rPr lang="en-US" sz="2400" dirty="0"/>
              <a:t>Employ a near zero WURX to eliminate the idle power of the main radio.</a:t>
            </a:r>
          </a:p>
          <a:p>
            <a:pPr lvl="1"/>
            <a:r>
              <a:rPr lang="en-US" sz="2400" dirty="0"/>
              <a:t>Reduce active power by designing low power on-chip clock references, and employ power gating to lower the leakage power.</a:t>
            </a:r>
          </a:p>
          <a:p>
            <a:pPr lvl="1"/>
            <a:r>
              <a:rPr lang="en-US" sz="2400" dirty="0"/>
              <a:t>Design low power hardware accelerators for flexible and affordable functionality.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DA3380-321C-40E2-A5CA-52FABE783C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07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A6D02-6BEF-4E2B-9266-AB7342DBB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9A20E-3815-40E2-94CD-570D34EAC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ULP SRAM Design and CAD Tool Development</a:t>
            </a:r>
          </a:p>
          <a:p>
            <a:r>
              <a:rPr lang="en-US" dirty="0"/>
              <a:t>ULP Wake-Up Receiver (WURX) Base-band Design</a:t>
            </a:r>
          </a:p>
          <a:p>
            <a:r>
              <a:rPr lang="en-US" dirty="0"/>
              <a:t>LP and PVT Variation Stable Clock Reference Design</a:t>
            </a:r>
          </a:p>
          <a:p>
            <a:r>
              <a:rPr lang="en-US" dirty="0"/>
              <a:t>LP Ternary Content Addressable Memory (TCAM) Circuit Design</a:t>
            </a:r>
          </a:p>
          <a:p>
            <a:r>
              <a:rPr lang="en-US" dirty="0"/>
              <a:t>Impact of the proposal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B7D3E-700D-46F2-96E5-10D6454FFE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72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A6D02-6BEF-4E2B-9266-AB7342DBB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9A20E-3815-40E2-94CD-570D34EAC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ULP SRAM Design and CAD Tool Development</a:t>
            </a:r>
          </a:p>
          <a:p>
            <a:pPr lvl="1"/>
            <a:r>
              <a:rPr lang="en-US" sz="2400" dirty="0"/>
              <a:t>ULP SRAM Design with Assist Techniques and Canary V</a:t>
            </a:r>
            <a:r>
              <a:rPr lang="en-US" sz="2400" baseline="-25000" dirty="0"/>
              <a:t>MIN</a:t>
            </a:r>
            <a:r>
              <a:rPr lang="en-US" sz="2400" dirty="0"/>
              <a:t> Sensor</a:t>
            </a:r>
          </a:p>
          <a:p>
            <a:pPr lvl="1"/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Virtual Prototyping (</a:t>
            </a:r>
            <a:r>
              <a:rPr lang="en-US" sz="24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ViPro</a:t>
            </a:r>
            <a:r>
              <a:rPr lang="en-US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) Tool for SRAM Design</a:t>
            </a:r>
          </a:p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ULP Wake-Up Receiver (WURX) Base-band Design</a:t>
            </a:r>
          </a:p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LP and PVT Variation Stable Clock Reference Design</a:t>
            </a:r>
          </a:p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LP Ternary Content Addressable Memory (TCAM) Circuit Design</a:t>
            </a:r>
          </a:p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Impact of the proposal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B7D3E-700D-46F2-96E5-10D6454FFE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81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04299-DBBF-4239-871D-ED405A997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Motivations of ULP SRAM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0CAB4-7E41-485A-A223-23525A99F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0" y="1155469"/>
            <a:ext cx="4632077" cy="5237018"/>
          </a:xfrm>
        </p:spPr>
        <p:txBody>
          <a:bodyPr>
            <a:normAutofit/>
          </a:bodyPr>
          <a:lstStyle/>
          <a:p>
            <a:r>
              <a:rPr lang="en-US" sz="2000" dirty="0"/>
              <a:t>Prolong the battery lifetime by reducing the standby leakage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2E364-E72C-4956-8181-C6A0E9365D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ADB40B-ADCB-4947-9305-30E7003C4C03}"/>
              </a:ext>
            </a:extLst>
          </p:cNvPr>
          <p:cNvSpPr txBox="1"/>
          <p:nvPr/>
        </p:nvSpPr>
        <p:spPr>
          <a:xfrm>
            <a:off x="8560904" y="6505674"/>
            <a:ext cx="3021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Ref: CC2640R2F data sheet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E97B1F-24EF-4727-A5D5-341C1B1022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55" r="13062" b="13421"/>
          <a:stretch/>
        </p:blipFill>
        <p:spPr>
          <a:xfrm>
            <a:off x="1271487" y="2261007"/>
            <a:ext cx="4417857" cy="41314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5B9DEA-56BB-480D-875B-457386105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647" y="1061477"/>
            <a:ext cx="6254732" cy="550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13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35269</TotalTime>
  <Words>2481</Words>
  <Application>Microsoft Office PowerPoint</Application>
  <PresentationFormat>Widescreen</PresentationFormat>
  <Paragraphs>574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1" baseType="lpstr">
      <vt:lpstr>DengXian</vt:lpstr>
      <vt:lpstr>宋体</vt:lpstr>
      <vt:lpstr>Arial</vt:lpstr>
      <vt:lpstr>Calibri</vt:lpstr>
      <vt:lpstr>Cambria Math</vt:lpstr>
      <vt:lpstr>Castellar</vt:lpstr>
      <vt:lpstr>Informal Roman</vt:lpstr>
      <vt:lpstr>Sakkal Majalla</vt:lpstr>
      <vt:lpstr>Times New Roman</vt:lpstr>
      <vt:lpstr>Wingdings</vt:lpstr>
      <vt:lpstr>Thermal</vt:lpstr>
      <vt:lpstr>  Integrated Circuits Components Design for Ultra-Low Power  Internet-of-Things Applications</vt:lpstr>
      <vt:lpstr>Introduction to Internet-of-Things</vt:lpstr>
      <vt:lpstr>Background</vt:lpstr>
      <vt:lpstr>Background</vt:lpstr>
      <vt:lpstr>Background</vt:lpstr>
      <vt:lpstr>Thesis statement</vt:lpstr>
      <vt:lpstr>Outline</vt:lpstr>
      <vt:lpstr>Outline</vt:lpstr>
      <vt:lpstr>Motivations of ULP SRAM Design</vt:lpstr>
      <vt:lpstr>Challenges: Subthreshold SRAM Design</vt:lpstr>
      <vt:lpstr>Approach 1: Lower the SRAM VMIN with assist techniques</vt:lpstr>
      <vt:lpstr>Approach 2: SRAM VMIN tracking with Canary Sensor</vt:lpstr>
      <vt:lpstr>Research questions</vt:lpstr>
      <vt:lpstr>Contributions</vt:lpstr>
      <vt:lpstr>Contributions</vt:lpstr>
      <vt:lpstr>Outline</vt:lpstr>
      <vt:lpstr>Motivation for a SRAM Design CAD Tool</vt:lpstr>
      <vt:lpstr>Approaches</vt:lpstr>
      <vt:lpstr>Research questions</vt:lpstr>
      <vt:lpstr>Contributions</vt:lpstr>
      <vt:lpstr>Outline</vt:lpstr>
      <vt:lpstr>Motivations for ULP Wake-Up Receivers (WURX)</vt:lpstr>
      <vt:lpstr>Battery lifetime w/ a 1uA WURX</vt:lpstr>
      <vt:lpstr>Background of WURX design</vt:lpstr>
      <vt:lpstr>Background</vt:lpstr>
      <vt:lpstr>Approach: ULP WURX Baseband Design</vt:lpstr>
      <vt:lpstr>Approach: Wake-up code and Vtrip modeling</vt:lpstr>
      <vt:lpstr>Research questions</vt:lpstr>
      <vt:lpstr>Preliminary Results</vt:lpstr>
      <vt:lpstr>Contributions</vt:lpstr>
      <vt:lpstr>Outline</vt:lpstr>
      <vt:lpstr>Motivation and background</vt:lpstr>
      <vt:lpstr>Challenges of on-Chip Clock Design for Radio BB</vt:lpstr>
      <vt:lpstr>Approach</vt:lpstr>
      <vt:lpstr>Research questions</vt:lpstr>
      <vt:lpstr>Preliminary results from simulation</vt:lpstr>
      <vt:lpstr>Contribution</vt:lpstr>
      <vt:lpstr>Outline</vt:lpstr>
      <vt:lpstr>Motivation and Background</vt:lpstr>
      <vt:lpstr>Motivation and Background</vt:lpstr>
      <vt:lpstr>Approaches</vt:lpstr>
      <vt:lpstr>Research questions</vt:lpstr>
      <vt:lpstr>Outline</vt:lpstr>
      <vt:lpstr>Impact of the proposal</vt:lpstr>
      <vt:lpstr>Research Schedule</vt:lpstr>
      <vt:lpstr>Publications</vt:lpstr>
      <vt:lpstr>Publications</vt:lpstr>
      <vt:lpstr>References</vt:lpstr>
      <vt:lpstr>References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fby5bb</dc:creator>
  <cp:lastModifiedBy>NXLIU</cp:lastModifiedBy>
  <cp:revision>1386</cp:revision>
  <cp:lastPrinted>2017-12-15T12:47:47Z</cp:lastPrinted>
  <dcterms:created xsi:type="dcterms:W3CDTF">2011-09-07T13:46:59Z</dcterms:created>
  <dcterms:modified xsi:type="dcterms:W3CDTF">2018-01-14T22:35:47Z</dcterms:modified>
</cp:coreProperties>
</file>